
<file path=[Content_Types].xml><?xml version="1.0" encoding="utf-8"?>
<Types xmlns="http://schemas.openxmlformats.org/package/2006/content-types">
  <Default Extension="png" ContentType="image/png"/>
  <Default Extension="bin" ContentType="application/vnd.openxmlformats-officedocument.oleObject"/>
  <Default Extension="jfif" ContentType="image/jpeg"/>
  <Default Extension="jpeg" ContentType="image/jpeg"/>
  <Default Extension="m4a" ContentType="audio/mp4"/>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 id="2147484120" r:id="rId2"/>
    <p:sldMasterId id="2147484393" r:id="rId3"/>
  </p:sldMasterIdLst>
  <p:notesMasterIdLst>
    <p:notesMasterId r:id="rId17"/>
  </p:notesMasterIdLst>
  <p:handoutMasterIdLst>
    <p:handoutMasterId r:id="rId18"/>
  </p:handoutMasterIdLst>
  <p:sldIdLst>
    <p:sldId id="360" r:id="rId4"/>
    <p:sldId id="273" r:id="rId5"/>
    <p:sldId id="354" r:id="rId6"/>
    <p:sldId id="355" r:id="rId7"/>
    <p:sldId id="364" r:id="rId8"/>
    <p:sldId id="366" r:id="rId9"/>
    <p:sldId id="365" r:id="rId10"/>
    <p:sldId id="358" r:id="rId11"/>
    <p:sldId id="369" r:id="rId12"/>
    <p:sldId id="370" r:id="rId13"/>
    <p:sldId id="300" r:id="rId14"/>
    <p:sldId id="371" r:id="rId15"/>
    <p:sldId id="278" r:id="rId1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33" userDrawn="1">
          <p15:clr>
            <a:srgbClr val="A4A3A4"/>
          </p15:clr>
        </p15:guide>
        <p15:guide id="2" pos="2113" userDrawn="1">
          <p15:clr>
            <a:srgbClr val="A4A3A4"/>
          </p15:clr>
        </p15:guide>
        <p15:guide id="3" orient="horz" pos="2880" userDrawn="1">
          <p15:clr>
            <a:srgbClr val="A4A3A4"/>
          </p15:clr>
        </p15:guide>
        <p15:guide id="4"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844" autoAdjust="0"/>
  </p:normalViewPr>
  <p:slideViewPr>
    <p:cSldViewPr>
      <p:cViewPr varScale="1">
        <p:scale>
          <a:sx n="81" d="100"/>
          <a:sy n="81" d="100"/>
        </p:scale>
        <p:origin x="1526" y="53"/>
      </p:cViewPr>
      <p:guideLst>
        <p:guide orient="horz" pos="2160"/>
        <p:guide pos="2880"/>
      </p:guideLst>
    </p:cSldViewPr>
  </p:slideViewPr>
  <p:outlineViewPr>
    <p:cViewPr>
      <p:scale>
        <a:sx n="33" d="100"/>
        <a:sy n="33" d="100"/>
      </p:scale>
      <p:origin x="0" y="-2898"/>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70" d="100"/>
          <a:sy n="70" d="100"/>
        </p:scale>
        <p:origin x="-2754" y="-90"/>
      </p:cViewPr>
      <p:guideLst>
        <p:guide orient="horz" pos="2833"/>
        <p:guide pos="2113"/>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421" cy="459074"/>
          </a:xfrm>
          <a:prstGeom prst="rect">
            <a:avLst/>
          </a:prstGeom>
        </p:spPr>
        <p:txBody>
          <a:bodyPr vert="horz" lIns="89730" tIns="44865" rIns="89730" bIns="44865" rtlCol="0"/>
          <a:lstStyle>
            <a:lvl1pPr algn="l">
              <a:defRPr sz="1200"/>
            </a:lvl1pPr>
          </a:lstStyle>
          <a:p>
            <a:endParaRPr lang="en-US"/>
          </a:p>
        </p:txBody>
      </p:sp>
      <p:sp>
        <p:nvSpPr>
          <p:cNvPr id="3" name="Date Placeholder 2"/>
          <p:cNvSpPr>
            <a:spLocks noGrp="1"/>
          </p:cNvSpPr>
          <p:nvPr>
            <p:ph type="dt" sz="quarter" idx="1"/>
          </p:nvPr>
        </p:nvSpPr>
        <p:spPr>
          <a:xfrm>
            <a:off x="3884027" y="0"/>
            <a:ext cx="2972421" cy="459074"/>
          </a:xfrm>
          <a:prstGeom prst="rect">
            <a:avLst/>
          </a:prstGeom>
        </p:spPr>
        <p:txBody>
          <a:bodyPr vert="horz" lIns="89730" tIns="44865" rIns="89730" bIns="44865" rtlCol="0"/>
          <a:lstStyle>
            <a:lvl1pPr algn="r">
              <a:defRPr sz="1200"/>
            </a:lvl1pPr>
          </a:lstStyle>
          <a:p>
            <a:fld id="{97163436-C9A3-4A36-A520-76A54BA8FF8C}" type="datetimeFigureOut">
              <a:rPr lang="en-US" smtClean="0"/>
              <a:t>4/23/2020</a:t>
            </a:fld>
            <a:endParaRPr lang="en-US"/>
          </a:p>
        </p:txBody>
      </p:sp>
      <p:sp>
        <p:nvSpPr>
          <p:cNvPr id="4" name="Footer Placeholder 3"/>
          <p:cNvSpPr>
            <a:spLocks noGrp="1"/>
          </p:cNvSpPr>
          <p:nvPr>
            <p:ph type="ftr" sz="quarter" idx="2"/>
          </p:nvPr>
        </p:nvSpPr>
        <p:spPr>
          <a:xfrm>
            <a:off x="1" y="8684927"/>
            <a:ext cx="2972421" cy="459074"/>
          </a:xfrm>
          <a:prstGeom prst="rect">
            <a:avLst/>
          </a:prstGeom>
        </p:spPr>
        <p:txBody>
          <a:bodyPr vert="horz" lIns="89730" tIns="44865" rIns="89730" bIns="44865" rtlCol="0" anchor="b"/>
          <a:lstStyle>
            <a:lvl1pPr algn="l">
              <a:defRPr sz="1200"/>
            </a:lvl1pPr>
          </a:lstStyle>
          <a:p>
            <a:r>
              <a:rPr lang="en-US" smtClean="0"/>
              <a:t>Rapid Orientation Combined RR 60-20 2017-04-04</a:t>
            </a:r>
            <a:endParaRPr lang="en-US"/>
          </a:p>
        </p:txBody>
      </p:sp>
      <p:sp>
        <p:nvSpPr>
          <p:cNvPr id="5" name="Slide Number Placeholder 4"/>
          <p:cNvSpPr>
            <a:spLocks noGrp="1"/>
          </p:cNvSpPr>
          <p:nvPr>
            <p:ph type="sldNum" sz="quarter" idx="3"/>
          </p:nvPr>
        </p:nvSpPr>
        <p:spPr>
          <a:xfrm>
            <a:off x="3884027" y="8684927"/>
            <a:ext cx="2972421" cy="459074"/>
          </a:xfrm>
          <a:prstGeom prst="rect">
            <a:avLst/>
          </a:prstGeom>
        </p:spPr>
        <p:txBody>
          <a:bodyPr vert="horz" lIns="89730" tIns="44865" rIns="89730" bIns="44865" rtlCol="0" anchor="b"/>
          <a:lstStyle>
            <a:lvl1pPr algn="r">
              <a:defRPr sz="1200"/>
            </a:lvl1pPr>
          </a:lstStyle>
          <a:p>
            <a:fld id="{BC4B2335-8F6D-4FA6-9924-EA9C9EC34ABE}" type="slidenum">
              <a:rPr lang="en-US" smtClean="0"/>
              <a:t>‹#›</a:t>
            </a:fld>
            <a:endParaRPr lang="en-US"/>
          </a:p>
        </p:txBody>
      </p:sp>
    </p:spTree>
    <p:extLst>
      <p:ext uri="{BB962C8B-B14F-4D97-AF65-F5344CB8AC3E}">
        <p14:creationId xmlns:p14="http://schemas.microsoft.com/office/powerpoint/2010/main" val="2052038835"/>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5" tIns="45718" rIns="91435" bIns="45718"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35" tIns="45718" rIns="91435" bIns="45718" rtlCol="0"/>
          <a:lstStyle>
            <a:lvl1pPr algn="r" eaLnBrk="1" fontAlgn="auto" hangingPunct="1">
              <a:spcBef>
                <a:spcPts val="0"/>
              </a:spcBef>
              <a:spcAft>
                <a:spcPts val="0"/>
              </a:spcAft>
              <a:defRPr sz="1200">
                <a:latin typeface="+mn-lt"/>
                <a:cs typeface="+mn-cs"/>
              </a:defRPr>
            </a:lvl1pPr>
          </a:lstStyle>
          <a:p>
            <a:pPr>
              <a:defRPr/>
            </a:pPr>
            <a:fld id="{66F09EEB-716D-498C-AEBA-1F29808C5861}" type="datetimeFigureOut">
              <a:rPr lang="en-US"/>
              <a:pPr>
                <a:defRPr/>
              </a:pPr>
              <a:t>4/23/2020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35" tIns="45718" rIns="91435" bIns="45718"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35" tIns="45718" rIns="91435" bIns="45718"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35" tIns="45718" rIns="91435" bIns="45718" rtlCol="0" anchor="b"/>
          <a:lstStyle>
            <a:lvl1pPr algn="l" eaLnBrk="1" fontAlgn="auto" hangingPunct="1">
              <a:spcBef>
                <a:spcPts val="0"/>
              </a:spcBef>
              <a:spcAft>
                <a:spcPts val="0"/>
              </a:spcAft>
              <a:defRPr sz="1200">
                <a:latin typeface="+mn-lt"/>
                <a:cs typeface="+mn-cs"/>
              </a:defRPr>
            </a:lvl1pPr>
          </a:lstStyle>
          <a:p>
            <a:pPr>
              <a:defRPr/>
            </a:pPr>
            <a:r>
              <a:rPr lang="en-US" smtClean="0"/>
              <a:t>Rapid Orientation Combined RR 60-20 2017-04-04</a:t>
            </a: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35" tIns="45718" rIns="91435" bIns="45718" numCol="1" anchor="b" anchorCtr="0" compatLnSpc="1">
            <a:prstTxWarp prst="textNoShape">
              <a:avLst/>
            </a:prstTxWarp>
          </a:bodyPr>
          <a:lstStyle>
            <a:lvl1pPr algn="r">
              <a:defRPr sz="1200">
                <a:latin typeface="Calibri" panose="020F0502020204030204" pitchFamily="34" charset="0"/>
              </a:defRPr>
            </a:lvl1pPr>
          </a:lstStyle>
          <a:p>
            <a:fld id="{2F5F15CA-6F35-45FC-BFE3-C0F97DF7823D}" type="slidenum">
              <a:rPr lang="en-US" altLang="en-US"/>
              <a:pPr/>
              <a:t>‹#›</a:t>
            </a:fld>
            <a:endParaRPr lang="en-US" altLang="en-US"/>
          </a:p>
        </p:txBody>
      </p:sp>
    </p:spTree>
    <p:extLst>
      <p:ext uri="{BB962C8B-B14F-4D97-AF65-F5344CB8AC3E}">
        <p14:creationId xmlns:p14="http://schemas.microsoft.com/office/powerpoint/2010/main" val="2062520984"/>
      </p:ext>
    </p:extLst>
  </p:cSld>
  <p:clrMap bg1="lt1" tx1="dk1" bg2="lt2" tx2="dk2" accent1="accent1" accent2="accent2" accent3="accent3" accent4="accent4" accent5="accent5" accent6="accent6" hlink="hlink" folHlink="folHlink"/>
  <p:hf sldNum="0"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Welcome to the Fox Valley Work Force Development Worker Information Presentation.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goal of this presentation is to provide information and resources to prepare unemployed workers to Re-Enter the Workforce</a:t>
            </a:r>
          </a:p>
          <a:p>
            <a:pPr eaLnBrk="1" fontAlgn="auto" hangingPunct="1">
              <a:spcBef>
                <a:spcPts val="0"/>
              </a:spcBef>
              <a:spcAft>
                <a:spcPts val="0"/>
              </a:spcAft>
              <a:defRPr/>
            </a:pPr>
            <a:endParaRPr lang="en-US" dirty="0"/>
          </a:p>
        </p:txBody>
      </p:sp>
      <p:sp>
        <p:nvSpPr>
          <p:cNvPr id="2" name="Footer Placeholder 1"/>
          <p:cNvSpPr>
            <a:spLocks noGrp="1"/>
          </p:cNvSpPr>
          <p:nvPr>
            <p:ph type="ftr" sz="quarter" idx="10"/>
          </p:nvPr>
        </p:nvSpPr>
        <p:spPr/>
        <p:txBody>
          <a:bodyPr/>
          <a:lstStyle/>
          <a:p>
            <a:pPr>
              <a:defRPr/>
            </a:pPr>
            <a:r>
              <a:rPr lang="en-US" smtClean="0"/>
              <a:t>Rapid Orientation Combined RR 60-20 2017-04-04</a:t>
            </a:r>
            <a:endParaRPr lang="en-US"/>
          </a:p>
        </p:txBody>
      </p:sp>
    </p:spTree>
    <p:extLst>
      <p:ext uri="{BB962C8B-B14F-4D97-AF65-F5344CB8AC3E}">
        <p14:creationId xmlns:p14="http://schemas.microsoft.com/office/powerpoint/2010/main" val="3956044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Financial Information &amp; Service Center is available to assist with budgeting and other financial needs.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You can explore the options by click on the FISC icon in this slide</a:t>
            </a:r>
          </a:p>
          <a:p>
            <a:pPr marL="457200" lvl="1"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United Way 2-1-1 is a resource to help you access services for personal needs like food, shelter, childcare, and transportation.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You can get more information by clicking the 2-1-1 icon in this slide</a:t>
            </a:r>
          </a:p>
          <a:p>
            <a:pPr marL="457200" lvl="1"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Access is a website where you can apply for </a:t>
            </a:r>
            <a:r>
              <a:rPr lang="en-US" sz="1200" kern="1200" dirty="0" err="1" smtClean="0">
                <a:solidFill>
                  <a:schemeClr val="tx1"/>
                </a:solidFill>
                <a:effectLst/>
                <a:latin typeface="+mn-lt"/>
                <a:ea typeface="+mn-ea"/>
                <a:cs typeface="+mn-cs"/>
              </a:rPr>
              <a:t>FoodShare</a:t>
            </a:r>
            <a:r>
              <a:rPr lang="en-US" sz="1200" kern="1200" dirty="0" smtClean="0">
                <a:solidFill>
                  <a:schemeClr val="tx1"/>
                </a:solidFill>
                <a:effectLst/>
                <a:latin typeface="+mn-lt"/>
                <a:ea typeface="+mn-ea"/>
                <a:cs typeface="+mn-cs"/>
              </a:rPr>
              <a:t>, Childcare, and Family Planning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You can start an application by clicking the Access icon in this slide</a:t>
            </a:r>
            <a:endParaRPr lang="en-US" sz="1200" kern="1200" dirty="0">
              <a:solidFill>
                <a:schemeClr val="tx1"/>
              </a:solidFill>
              <a:effectLst/>
              <a:latin typeface="+mn-lt"/>
              <a:ea typeface="+mn-ea"/>
              <a:cs typeface="+mn-cs"/>
            </a:endParaRPr>
          </a:p>
        </p:txBody>
      </p:sp>
      <p:sp>
        <p:nvSpPr>
          <p:cNvPr id="4" name="Footer Placeholder 3"/>
          <p:cNvSpPr>
            <a:spLocks noGrp="1"/>
          </p:cNvSpPr>
          <p:nvPr>
            <p:ph type="ftr" sz="quarter" idx="10"/>
          </p:nvPr>
        </p:nvSpPr>
        <p:spPr/>
        <p:txBody>
          <a:bodyPr/>
          <a:lstStyle/>
          <a:p>
            <a:pPr>
              <a:defRPr/>
            </a:pPr>
            <a:r>
              <a:rPr lang="en-US" smtClean="0"/>
              <a:t>Rapid Orientation Combined RR 60-20 2017-04-04</a:t>
            </a:r>
            <a:endParaRPr lang="en-US"/>
          </a:p>
        </p:txBody>
      </p:sp>
    </p:spTree>
    <p:extLst>
      <p:ext uri="{BB962C8B-B14F-4D97-AF65-F5344CB8AC3E}">
        <p14:creationId xmlns:p14="http://schemas.microsoft.com/office/powerpoint/2010/main" val="3115346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Earlier we mentioned the WIOA DW program provides assistance with education you can find more information about local partners who provide education and training by clicking on the icons in this slide</a:t>
            </a: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ETPL icon will take you to the WIOA Eligible Training Programs List. In most cases the education and training program you are interested in will need to be on this list in order to be eligible for WIOA funding</a:t>
            </a: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If you are thinking about Education and Training there will be many questions which can be answered by your local WIOA Career Planner</a:t>
            </a: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1" u="sng" kern="1200" dirty="0" smtClean="0">
                <a:solidFill>
                  <a:schemeClr val="tx1"/>
                </a:solidFill>
                <a:effectLst/>
                <a:latin typeface="+mn-lt"/>
                <a:ea typeface="+mn-ea"/>
                <a:cs typeface="+mn-cs"/>
              </a:rPr>
              <a:t>CAUTION:</a:t>
            </a:r>
            <a:r>
              <a:rPr lang="en-US" sz="1200" kern="1200" dirty="0" smtClean="0">
                <a:solidFill>
                  <a:schemeClr val="tx1"/>
                </a:solidFill>
                <a:effectLst/>
                <a:latin typeface="+mn-lt"/>
                <a:ea typeface="+mn-ea"/>
                <a:cs typeface="+mn-cs"/>
              </a:rPr>
              <a:t> Only individuals enrolled in WIOA and eligible for the program can access benefits such as tuition, books, and other support services</a:t>
            </a: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Do </a:t>
            </a:r>
            <a:r>
              <a:rPr lang="en-US" sz="1200" b="1" u="sng" kern="1200" dirty="0" smtClean="0">
                <a:solidFill>
                  <a:schemeClr val="tx1"/>
                </a:solidFill>
                <a:effectLst/>
                <a:latin typeface="+mn-lt"/>
                <a:ea typeface="+mn-ea"/>
                <a:cs typeface="+mn-cs"/>
              </a:rPr>
              <a:t>NOT</a:t>
            </a:r>
            <a:r>
              <a:rPr lang="en-US" sz="1200" kern="1200" dirty="0" smtClean="0">
                <a:solidFill>
                  <a:schemeClr val="tx1"/>
                </a:solidFill>
                <a:effectLst/>
                <a:latin typeface="+mn-lt"/>
                <a:ea typeface="+mn-ea"/>
                <a:cs typeface="+mn-cs"/>
              </a:rPr>
              <a:t> commit to pay for any expenses until you have contacted a WIOA Career Planner.</a:t>
            </a:r>
          </a:p>
          <a:p>
            <a:endParaRPr lang="en-US" dirty="0"/>
          </a:p>
        </p:txBody>
      </p:sp>
      <p:sp>
        <p:nvSpPr>
          <p:cNvPr id="4" name="Footer Placeholder 3"/>
          <p:cNvSpPr>
            <a:spLocks noGrp="1"/>
          </p:cNvSpPr>
          <p:nvPr>
            <p:ph type="ftr" sz="quarter" idx="10"/>
          </p:nvPr>
        </p:nvSpPr>
        <p:spPr/>
        <p:txBody>
          <a:bodyPr/>
          <a:lstStyle/>
          <a:p>
            <a:pPr>
              <a:defRPr/>
            </a:pPr>
            <a:r>
              <a:rPr lang="en-US" smtClean="0"/>
              <a:t>Rapid Orientation Combined RR 60-20 2017-04-04</a:t>
            </a:r>
            <a:endParaRPr lang="en-US"/>
          </a:p>
        </p:txBody>
      </p:sp>
    </p:spTree>
    <p:extLst>
      <p:ext uri="{BB962C8B-B14F-4D97-AF65-F5344CB8AC3E}">
        <p14:creationId xmlns:p14="http://schemas.microsoft.com/office/powerpoint/2010/main" val="2253410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WIOA Career Planners can help you determine areas of interest, assess your current skills and help provide direction for your next job</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sz="1200" kern="1200" dirty="0" smtClean="0">
              <a:solidFill>
                <a:schemeClr val="tx1"/>
              </a:solidFill>
              <a:effectLst/>
              <a:latin typeface="+mn-lt"/>
              <a:ea typeface="+mn-ea"/>
              <a:cs typeface="+mn-cs"/>
            </a:endParaRPr>
          </a:p>
          <a:p>
            <a:pPr marL="171450" indent="-171450" eaLnBrk="1" hangingPunct="1">
              <a:spcBef>
                <a:spcPct val="0"/>
              </a:spcBef>
              <a:buFont typeface="Arial" panose="020B0604020202020204" pitchFamily="34" charset="0"/>
              <a:buChar char="•"/>
            </a:pPr>
            <a:r>
              <a:rPr lang="en-US" altLang="en-US" dirty="0" smtClean="0"/>
              <a:t>Here you can see the areas</a:t>
            </a:r>
            <a:r>
              <a:rPr lang="en-US" altLang="en-US" baseline="0" dirty="0" smtClean="0"/>
              <a:t> served in the Fox Valley Workforce Development Area along with contact information</a:t>
            </a:r>
          </a:p>
          <a:p>
            <a:pPr eaLnBrk="1" hangingPunct="1">
              <a:spcBef>
                <a:spcPct val="0"/>
              </a:spcBef>
            </a:pPr>
            <a:endParaRPr lang="en-US" altLang="en-US" dirty="0" smtClean="0"/>
          </a:p>
        </p:txBody>
      </p:sp>
      <p:sp>
        <p:nvSpPr>
          <p:cNvPr id="2" name="Footer Placeholder 1"/>
          <p:cNvSpPr>
            <a:spLocks noGrp="1"/>
          </p:cNvSpPr>
          <p:nvPr>
            <p:ph type="ftr" sz="quarter" idx="10"/>
          </p:nvPr>
        </p:nvSpPr>
        <p:spPr/>
        <p:txBody>
          <a:bodyPr/>
          <a:lstStyle/>
          <a:p>
            <a:pPr>
              <a:defRPr/>
            </a:pPr>
            <a:r>
              <a:rPr lang="en-US" smtClean="0"/>
              <a:t>Rapid Orientation Combined RR 60-20 2017-04-04</a:t>
            </a:r>
            <a:endParaRPr lang="en-US"/>
          </a:p>
        </p:txBody>
      </p:sp>
    </p:spTree>
    <p:extLst>
      <p:ext uri="{BB962C8B-B14F-4D97-AF65-F5344CB8AC3E}">
        <p14:creationId xmlns:p14="http://schemas.microsoft.com/office/powerpoint/2010/main" val="2533993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Take some time to think about what you want for your future career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Connect to the Resources and Benefits you need to become re-employed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Contact your local WIOA Career Planner to get started on your WIOA Application</a:t>
            </a:r>
          </a:p>
          <a:p>
            <a:endParaRPr lang="en-US" altLang="en-US" dirty="0" smtClean="0"/>
          </a:p>
        </p:txBody>
      </p:sp>
      <p:sp>
        <p:nvSpPr>
          <p:cNvPr id="2" name="Footer Placeholder 1"/>
          <p:cNvSpPr>
            <a:spLocks noGrp="1"/>
          </p:cNvSpPr>
          <p:nvPr>
            <p:ph type="ftr" sz="quarter" idx="10"/>
          </p:nvPr>
        </p:nvSpPr>
        <p:spPr/>
        <p:txBody>
          <a:bodyPr/>
          <a:lstStyle/>
          <a:p>
            <a:pPr>
              <a:defRPr/>
            </a:pPr>
            <a:r>
              <a:rPr lang="en-US" smtClean="0"/>
              <a:t>Rapid Orientation Combined RR 60-20 2017-04-04</a:t>
            </a:r>
            <a:endParaRPr lang="en-US"/>
          </a:p>
        </p:txBody>
      </p:sp>
    </p:spTree>
    <p:extLst>
      <p:ext uri="{BB962C8B-B14F-4D97-AF65-F5344CB8AC3E}">
        <p14:creationId xmlns:p14="http://schemas.microsoft.com/office/powerpoint/2010/main" val="435431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Today we will be learning about the following</a:t>
            </a:r>
            <a:r>
              <a:rPr lang="en-US" altLang="en-US" baseline="0" dirty="0" smtClean="0"/>
              <a:t> items:</a:t>
            </a:r>
            <a:endParaRPr lang="en-US" altLang="en-US" dirty="0" smtClean="0"/>
          </a:p>
        </p:txBody>
      </p:sp>
      <p:sp>
        <p:nvSpPr>
          <p:cNvPr id="2" name="Footer Placeholder 1"/>
          <p:cNvSpPr>
            <a:spLocks noGrp="1"/>
          </p:cNvSpPr>
          <p:nvPr>
            <p:ph type="ftr" sz="quarter" idx="10"/>
          </p:nvPr>
        </p:nvSpPr>
        <p:spPr/>
        <p:txBody>
          <a:bodyPr/>
          <a:lstStyle/>
          <a:p>
            <a:pPr>
              <a:defRPr/>
            </a:pPr>
            <a:r>
              <a:rPr lang="en-US" smtClean="0"/>
              <a:t>Rapid Orientation Combined RR 60-20 2017-04-04</a:t>
            </a:r>
            <a:endParaRPr lang="en-US"/>
          </a:p>
        </p:txBody>
      </p:sp>
    </p:spTree>
    <p:extLst>
      <p:ext uri="{BB962C8B-B14F-4D97-AF65-F5344CB8AC3E}">
        <p14:creationId xmlns:p14="http://schemas.microsoft.com/office/powerpoint/2010/main" val="655167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You are Eligible for Dislocated Worker Services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WIOA Dislocated Worker Program provides career services &amp; resources, workforce readiness &amp; training services for Laid-Off Workers through the American Job Center System and the Public Workforce System</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There are two tracks of assistance: Job Search and Education and Training</a:t>
            </a:r>
            <a:endParaRPr lang="en-US" dirty="0"/>
          </a:p>
        </p:txBody>
      </p:sp>
      <p:sp>
        <p:nvSpPr>
          <p:cNvPr id="4" name="Footer Placeholder 3"/>
          <p:cNvSpPr>
            <a:spLocks noGrp="1"/>
          </p:cNvSpPr>
          <p:nvPr>
            <p:ph type="ftr" sz="quarter" idx="10"/>
          </p:nvPr>
        </p:nvSpPr>
        <p:spPr/>
        <p:txBody>
          <a:bodyPr/>
          <a:lstStyle/>
          <a:p>
            <a:pPr>
              <a:defRPr/>
            </a:pPr>
            <a:r>
              <a:rPr lang="en-US" smtClean="0"/>
              <a:t>Rapid Orientation Combined RR 60-20 2017-04-04</a:t>
            </a:r>
            <a:endParaRPr lang="en-US"/>
          </a:p>
        </p:txBody>
      </p:sp>
    </p:spTree>
    <p:extLst>
      <p:ext uri="{BB962C8B-B14F-4D97-AF65-F5344CB8AC3E}">
        <p14:creationId xmlns:p14="http://schemas.microsoft.com/office/powerpoint/2010/main" val="3545231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Using the Job Center of Wisconsin Website you can access resources to </a:t>
            </a:r>
          </a:p>
          <a:p>
            <a:pPr marL="171450" indent="-171450" eaLnBrk="1" hangingPunct="1">
              <a:spcBef>
                <a:spcPct val="0"/>
              </a:spcBef>
              <a:buFont typeface="Arial" panose="020B0604020202020204" pitchFamily="34" charset="0"/>
              <a:buChar char="•"/>
            </a:pPr>
            <a:r>
              <a:rPr lang="en-US" altLang="en-US" dirty="0" smtClean="0"/>
              <a:t>Create a resume</a:t>
            </a:r>
          </a:p>
          <a:p>
            <a:pPr marL="171450" indent="-171450" eaLnBrk="1" hangingPunct="1">
              <a:spcBef>
                <a:spcPct val="0"/>
              </a:spcBef>
              <a:buFont typeface="Arial" panose="020B0604020202020204" pitchFamily="34" charset="0"/>
              <a:buChar char="•"/>
            </a:pPr>
            <a:r>
              <a:rPr lang="en-US" altLang="en-US" dirty="0" smtClean="0"/>
              <a:t>Find help planning your Career</a:t>
            </a:r>
          </a:p>
          <a:p>
            <a:pPr marL="171450" indent="-171450" eaLnBrk="1" hangingPunct="1">
              <a:spcBef>
                <a:spcPct val="0"/>
              </a:spcBef>
              <a:buFont typeface="Arial" panose="020B0604020202020204" pitchFamily="34" charset="0"/>
              <a:buChar char="•"/>
            </a:pPr>
            <a:r>
              <a:rPr lang="en-US" altLang="en-US" dirty="0" smtClean="0"/>
              <a:t>Watch</a:t>
            </a:r>
            <a:r>
              <a:rPr lang="en-US" altLang="en-US" baseline="0" dirty="0" smtClean="0"/>
              <a:t> a Workshop like</a:t>
            </a:r>
          </a:p>
          <a:p>
            <a:pPr lvl="1" eaLnBrk="1" hangingPunct="1">
              <a:lnSpc>
                <a:spcPct val="150000"/>
              </a:lnSpc>
            </a:pPr>
            <a:r>
              <a:rPr lang="en-US" altLang="en-US" sz="1200" dirty="0" smtClean="0">
                <a:latin typeface="Arial" panose="020B0604020202020204" pitchFamily="34" charset="0"/>
                <a:cs typeface="Arial" panose="020B0604020202020204" pitchFamily="34" charset="0"/>
              </a:rPr>
              <a:t>Networking</a:t>
            </a:r>
          </a:p>
          <a:p>
            <a:pPr lvl="1" eaLnBrk="1" hangingPunct="1">
              <a:lnSpc>
                <a:spcPct val="150000"/>
              </a:lnSpc>
            </a:pPr>
            <a:r>
              <a:rPr lang="en-US" altLang="en-US" sz="1200" dirty="0" smtClean="0">
                <a:latin typeface="Arial" panose="020B0604020202020204" pitchFamily="34" charset="0"/>
                <a:cs typeface="Arial" panose="020B0604020202020204" pitchFamily="34" charset="0"/>
              </a:rPr>
              <a:t>Job Searching with Technology</a:t>
            </a:r>
          </a:p>
          <a:p>
            <a:pPr lvl="1" eaLnBrk="1" hangingPunct="1">
              <a:lnSpc>
                <a:spcPct val="150000"/>
              </a:lnSpc>
            </a:pPr>
            <a:r>
              <a:rPr lang="en-US" altLang="en-US" sz="1200" dirty="0" smtClean="0">
                <a:latin typeface="Arial" panose="020B0604020202020204" pitchFamily="34" charset="0"/>
                <a:cs typeface="Arial" panose="020B0604020202020204" pitchFamily="34" charset="0"/>
              </a:rPr>
              <a:t>Resume &amp; Job Application</a:t>
            </a:r>
          </a:p>
          <a:p>
            <a:pPr lvl="1" eaLnBrk="1" hangingPunct="1">
              <a:lnSpc>
                <a:spcPct val="150000"/>
              </a:lnSpc>
            </a:pPr>
            <a:r>
              <a:rPr lang="en-US" altLang="en-US" sz="1200" dirty="0" smtClean="0">
                <a:latin typeface="Arial" panose="020B0604020202020204" pitchFamily="34" charset="0"/>
                <a:cs typeface="Arial" panose="020B0604020202020204" pitchFamily="34" charset="0"/>
              </a:rPr>
              <a:t>Interviewing</a:t>
            </a:r>
          </a:p>
          <a:p>
            <a:pPr lvl="1" eaLnBrk="1" hangingPunct="1">
              <a:lnSpc>
                <a:spcPct val="150000"/>
              </a:lnSpc>
            </a:pPr>
            <a:r>
              <a:rPr lang="en-US" altLang="en-US" sz="1200" dirty="0" smtClean="0">
                <a:latin typeface="Arial" panose="020B0604020202020204" pitchFamily="34" charset="0"/>
                <a:cs typeface="Arial" panose="020B0604020202020204" pitchFamily="34" charset="0"/>
              </a:rPr>
              <a:t>Your Workplace Skills</a:t>
            </a:r>
          </a:p>
          <a:p>
            <a:pPr marL="628650" lvl="1" indent="-171450" eaLnBrk="1" hangingPunct="1">
              <a:spcBef>
                <a:spcPct val="0"/>
              </a:spcBef>
              <a:buFont typeface="Arial" panose="020B0604020202020204" pitchFamily="34" charset="0"/>
              <a:buChar char="•"/>
            </a:pPr>
            <a:endParaRPr lang="en-US" altLang="en-US" dirty="0" smtClean="0"/>
          </a:p>
        </p:txBody>
      </p:sp>
      <p:sp>
        <p:nvSpPr>
          <p:cNvPr id="2" name="Footer Placeholder 1"/>
          <p:cNvSpPr>
            <a:spLocks noGrp="1"/>
          </p:cNvSpPr>
          <p:nvPr>
            <p:ph type="ftr" sz="quarter" idx="10"/>
          </p:nvPr>
        </p:nvSpPr>
        <p:spPr/>
        <p:txBody>
          <a:bodyPr/>
          <a:lstStyle/>
          <a:p>
            <a:pPr>
              <a:defRPr/>
            </a:pPr>
            <a:r>
              <a:rPr lang="en-US" smtClean="0"/>
              <a:t>Rapid Orientation Combined RR 60-20 2017-04-04</a:t>
            </a:r>
            <a:endParaRPr lang="en-US"/>
          </a:p>
        </p:txBody>
      </p:sp>
    </p:spTree>
    <p:extLst>
      <p:ext uri="{BB962C8B-B14F-4D97-AF65-F5344CB8AC3E}">
        <p14:creationId xmlns:p14="http://schemas.microsoft.com/office/powerpoint/2010/main" val="2274334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jobcenterofwisconsin.com is an on-line 24/7 informational website that helps individuals plan and move forward in their unemployment claims, job search, and careers.  It also serves as a resource to connect individuals to various resources through-out the state of Wisconsin</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can click on the words </a:t>
            </a:r>
            <a:r>
              <a:rPr lang="en-US" sz="1200" b="1" u="sng" kern="1200" dirty="0" smtClean="0">
                <a:solidFill>
                  <a:schemeClr val="tx1"/>
                </a:solidFill>
                <a:effectLst/>
                <a:latin typeface="+mn-lt"/>
                <a:ea typeface="+mn-ea"/>
                <a:cs typeface="+mn-cs"/>
              </a:rPr>
              <a:t>Registering on Job Center of Wisconsin</a:t>
            </a:r>
            <a:r>
              <a:rPr lang="en-US" sz="1200" kern="1200" dirty="0" smtClean="0">
                <a:solidFill>
                  <a:schemeClr val="tx1"/>
                </a:solidFill>
                <a:effectLst/>
                <a:latin typeface="+mn-lt"/>
                <a:ea typeface="+mn-ea"/>
                <a:cs typeface="+mn-cs"/>
              </a:rPr>
              <a:t> in the title of this slide and it will take you to a detailed presentation on how to register for an account.  The user id and password will be used for both job search and unemployment purposes</a:t>
            </a: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Registration is required </a:t>
            </a:r>
          </a:p>
          <a:p>
            <a:pPr marL="628650" lvl="1"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To receive Unemployment Insurance claims and weekly filing</a:t>
            </a:r>
          </a:p>
          <a:p>
            <a:pPr marL="628650" lvl="1"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To use on-line services like job search and resume development</a:t>
            </a:r>
          </a:p>
          <a:p>
            <a:endParaRPr lang="en-US" dirty="0" smtClean="0"/>
          </a:p>
        </p:txBody>
      </p:sp>
      <p:sp>
        <p:nvSpPr>
          <p:cNvPr id="4" name="Footer Placeholder 3"/>
          <p:cNvSpPr>
            <a:spLocks noGrp="1"/>
          </p:cNvSpPr>
          <p:nvPr>
            <p:ph type="ftr" sz="quarter" idx="10"/>
          </p:nvPr>
        </p:nvSpPr>
        <p:spPr/>
        <p:txBody>
          <a:bodyPr/>
          <a:lstStyle/>
          <a:p>
            <a:pPr>
              <a:defRPr/>
            </a:pPr>
            <a:r>
              <a:rPr lang="en-US" smtClean="0"/>
              <a:t>Rapid Orientation Combined RR 60-20 2017-04-04</a:t>
            </a:r>
            <a:endParaRPr lang="en-US"/>
          </a:p>
        </p:txBody>
      </p:sp>
    </p:spTree>
    <p:extLst>
      <p:ext uri="{BB962C8B-B14F-4D97-AF65-F5344CB8AC3E}">
        <p14:creationId xmlns:p14="http://schemas.microsoft.com/office/powerpoint/2010/main" val="3674611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Skill Explorer is a job search tool that goes beyond titles to find opportunities that match the skills and training you have – but in career fields you may not have considered. It shows you more options and those options mean a better chance of finding a job</a:t>
            </a: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Click on the words Skill Explorer in the Title of this slide and it will take you directly to the Skill Explorer website where you can start your job search with just a few key words.</a:t>
            </a:r>
            <a:endParaRPr lang="en-US" sz="1200" kern="1200" dirty="0">
              <a:solidFill>
                <a:schemeClr val="tx1"/>
              </a:solidFill>
              <a:effectLst/>
              <a:latin typeface="+mn-lt"/>
              <a:ea typeface="+mn-ea"/>
              <a:cs typeface="+mn-cs"/>
            </a:endParaRPr>
          </a:p>
        </p:txBody>
      </p:sp>
      <p:sp>
        <p:nvSpPr>
          <p:cNvPr id="4" name="Footer Placeholder 3"/>
          <p:cNvSpPr>
            <a:spLocks noGrp="1"/>
          </p:cNvSpPr>
          <p:nvPr>
            <p:ph type="ftr" sz="quarter" idx="10"/>
          </p:nvPr>
        </p:nvSpPr>
        <p:spPr/>
        <p:txBody>
          <a:bodyPr/>
          <a:lstStyle/>
          <a:p>
            <a:pPr>
              <a:defRPr/>
            </a:pPr>
            <a:r>
              <a:rPr lang="en-US" smtClean="0"/>
              <a:t>Rapid Orientation Combined RR 60-20 2017-04-04</a:t>
            </a:r>
            <a:endParaRPr lang="en-US"/>
          </a:p>
        </p:txBody>
      </p:sp>
    </p:spTree>
    <p:extLst>
      <p:ext uri="{BB962C8B-B14F-4D97-AF65-F5344CB8AC3E}">
        <p14:creationId xmlns:p14="http://schemas.microsoft.com/office/powerpoint/2010/main" val="437109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When you are out of work you’ll need to apply for unemployment benefits before you can begin filing a weekly claim</a:t>
            </a: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Click on the words </a:t>
            </a:r>
            <a:r>
              <a:rPr lang="en-US" sz="1200" b="1" kern="1200" dirty="0" smtClean="0">
                <a:solidFill>
                  <a:schemeClr val="tx1"/>
                </a:solidFill>
                <a:effectLst/>
                <a:latin typeface="+mn-lt"/>
                <a:ea typeface="+mn-ea"/>
                <a:cs typeface="+mn-cs"/>
              </a:rPr>
              <a:t>Applying for UI </a:t>
            </a:r>
            <a:r>
              <a:rPr lang="en-US" sz="1200" kern="1200" dirty="0" smtClean="0">
                <a:solidFill>
                  <a:schemeClr val="tx1"/>
                </a:solidFill>
                <a:effectLst/>
                <a:latin typeface="+mn-lt"/>
                <a:ea typeface="+mn-ea"/>
                <a:cs typeface="+mn-cs"/>
              </a:rPr>
              <a:t>in the Title of this slide and it will take you to a video presentation on how to apply for your benefits.  You will use the same user name and password that you created for the jobcenterofwisconsin.com website</a:t>
            </a: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Please make sure you have the documents asked for in the video</a:t>
            </a:r>
            <a:endParaRPr lang="en-US" dirty="0"/>
          </a:p>
        </p:txBody>
      </p:sp>
      <p:sp>
        <p:nvSpPr>
          <p:cNvPr id="4" name="Footer Placeholder 3"/>
          <p:cNvSpPr>
            <a:spLocks noGrp="1"/>
          </p:cNvSpPr>
          <p:nvPr>
            <p:ph type="ftr" sz="quarter" idx="10"/>
          </p:nvPr>
        </p:nvSpPr>
        <p:spPr/>
        <p:txBody>
          <a:bodyPr/>
          <a:lstStyle/>
          <a:p>
            <a:pPr>
              <a:defRPr/>
            </a:pPr>
            <a:r>
              <a:rPr lang="en-US" smtClean="0"/>
              <a:t>Rapid Orientation Combined RR 60-20 2017-04-04</a:t>
            </a:r>
            <a:endParaRPr lang="en-US"/>
          </a:p>
        </p:txBody>
      </p:sp>
    </p:spTree>
    <p:extLst>
      <p:ext uri="{BB962C8B-B14F-4D97-AF65-F5344CB8AC3E}">
        <p14:creationId xmlns:p14="http://schemas.microsoft.com/office/powerpoint/2010/main" val="2635823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should review your individual and family budget to see if you can eliminate unnecessary spending. Seek professional assistance if you need additional help</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Healthcare Options should be reviewed based on your personal needs in order to keep your costs low</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Community Resources are available for your personal needs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Education and Training Resources are available through local partners as well as on-line</a:t>
            </a:r>
            <a:endParaRPr lang="en-US" sz="1200" kern="1200" dirty="0">
              <a:solidFill>
                <a:schemeClr val="tx1"/>
              </a:solidFill>
              <a:effectLst/>
              <a:latin typeface="+mn-lt"/>
              <a:ea typeface="+mn-ea"/>
              <a:cs typeface="+mn-cs"/>
            </a:endParaRPr>
          </a:p>
        </p:txBody>
      </p:sp>
      <p:sp>
        <p:nvSpPr>
          <p:cNvPr id="2" name="Footer Placeholder 1"/>
          <p:cNvSpPr>
            <a:spLocks noGrp="1"/>
          </p:cNvSpPr>
          <p:nvPr>
            <p:ph type="ftr" sz="quarter" idx="10"/>
          </p:nvPr>
        </p:nvSpPr>
        <p:spPr/>
        <p:txBody>
          <a:bodyPr/>
          <a:lstStyle/>
          <a:p>
            <a:pPr>
              <a:defRPr/>
            </a:pPr>
            <a:r>
              <a:rPr lang="en-US" smtClean="0"/>
              <a:t>Rapid Orientation Combined RR 60-20 2017-04-04</a:t>
            </a:r>
            <a:endParaRPr lang="en-US"/>
          </a:p>
        </p:txBody>
      </p:sp>
    </p:spTree>
    <p:extLst>
      <p:ext uri="{BB962C8B-B14F-4D97-AF65-F5344CB8AC3E}">
        <p14:creationId xmlns:p14="http://schemas.microsoft.com/office/powerpoint/2010/main" val="154312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Options you may have include:</a:t>
            </a:r>
          </a:p>
          <a:p>
            <a:pPr lvl="0"/>
            <a:endParaRPr lang="en-US" sz="1200" kern="1200" dirty="0" smtClean="0">
              <a:solidFill>
                <a:schemeClr val="tx1"/>
              </a:solidFill>
              <a:effectLst/>
              <a:latin typeface="+mn-lt"/>
              <a:ea typeface="+mn-ea"/>
              <a:cs typeface="+mn-cs"/>
            </a:endParaRP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COBRA is an acronym for Consolidated Omnibus Budget Reconciliation Act, which provides eligible employees and their dependents the option of continued health insurance coverage. COBRA is usually high because you have to pay the entire cost of the insurance not just your monthly premiums</a:t>
            </a:r>
          </a:p>
          <a:p>
            <a:pPr marL="0" lvl="0" indent="0">
              <a:buFont typeface="Wingdings" panose="05000000000000000000" pitchFamily="2" charset="2"/>
              <a:buNone/>
            </a:pPr>
            <a:endParaRPr lang="en-US" sz="1200" kern="1200" dirty="0" smtClean="0">
              <a:solidFill>
                <a:schemeClr val="tx1"/>
              </a:solidFill>
              <a:effectLst/>
              <a:latin typeface="+mn-lt"/>
              <a:ea typeface="+mn-ea"/>
              <a:cs typeface="+mn-cs"/>
            </a:endParaRP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Due to job loss you can usually be added to your spouse’s policy with no penalties</a:t>
            </a:r>
          </a:p>
          <a:p>
            <a:pPr marL="0" lvl="0" indent="0">
              <a:buFont typeface="Wingdings" panose="05000000000000000000" pitchFamily="2" charset="2"/>
              <a:buNone/>
            </a:pPr>
            <a:endParaRPr lang="en-US" sz="1200" kern="1200" dirty="0" smtClean="0">
              <a:solidFill>
                <a:schemeClr val="tx1"/>
              </a:solidFill>
              <a:effectLst/>
              <a:latin typeface="+mn-lt"/>
              <a:ea typeface="+mn-ea"/>
              <a:cs typeface="+mn-cs"/>
            </a:endParaRPr>
          </a:p>
          <a:p>
            <a:pPr marL="171450" lvl="0" indent="-171450">
              <a:buFont typeface="Wingdings" panose="05000000000000000000" pitchFamily="2" charset="2"/>
              <a:buChar char="ü"/>
            </a:pPr>
            <a:r>
              <a:rPr lang="en-US" sz="1200" kern="1200" dirty="0" err="1" smtClean="0">
                <a:solidFill>
                  <a:schemeClr val="tx1"/>
                </a:solidFill>
                <a:effectLst/>
                <a:latin typeface="+mn-lt"/>
                <a:ea typeface="+mn-ea"/>
                <a:cs typeface="+mn-cs"/>
              </a:rPr>
              <a:t>BadgerCare</a:t>
            </a:r>
            <a:r>
              <a:rPr lang="en-US" sz="1200" kern="1200" dirty="0" smtClean="0">
                <a:solidFill>
                  <a:schemeClr val="tx1"/>
                </a:solidFill>
                <a:effectLst/>
                <a:latin typeface="+mn-lt"/>
                <a:ea typeface="+mn-ea"/>
                <a:cs typeface="+mn-cs"/>
              </a:rPr>
              <a:t> is a public healthcare coverage program for low-income Wisconsin residents.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You can click on the </a:t>
            </a:r>
            <a:r>
              <a:rPr lang="en-US" sz="1200" kern="1200" dirty="0" err="1" smtClean="0">
                <a:solidFill>
                  <a:schemeClr val="tx1"/>
                </a:solidFill>
                <a:effectLst/>
                <a:latin typeface="+mn-lt"/>
                <a:ea typeface="+mn-ea"/>
                <a:cs typeface="+mn-cs"/>
              </a:rPr>
              <a:t>BadgerCare</a:t>
            </a:r>
            <a:r>
              <a:rPr lang="en-US" sz="1200" kern="1200" dirty="0" smtClean="0">
                <a:solidFill>
                  <a:schemeClr val="tx1"/>
                </a:solidFill>
                <a:effectLst/>
                <a:latin typeface="+mn-lt"/>
                <a:ea typeface="+mn-ea"/>
                <a:cs typeface="+mn-cs"/>
              </a:rPr>
              <a:t> Plus Circle in this slide to check your eligibility</a:t>
            </a:r>
          </a:p>
          <a:p>
            <a:pPr marL="0" lvl="0" indent="0">
              <a:buFont typeface="Wingdings" panose="05000000000000000000" pitchFamily="2" charset="2"/>
              <a:buNone/>
            </a:pPr>
            <a:endParaRPr lang="en-US" sz="1200" kern="1200" dirty="0" smtClean="0">
              <a:solidFill>
                <a:schemeClr val="tx1"/>
              </a:solidFill>
              <a:effectLst/>
              <a:latin typeface="+mn-lt"/>
              <a:ea typeface="+mn-ea"/>
              <a:cs typeface="+mn-cs"/>
            </a:endParaRPr>
          </a:p>
          <a:p>
            <a:pPr marL="171450" lvl="0" indent="-171450">
              <a:buFont typeface="Wingdings" panose="05000000000000000000" pitchFamily="2" charset="2"/>
              <a:buChar char="ü"/>
            </a:pPr>
            <a:r>
              <a:rPr lang="en-US" sz="1200" kern="1200" dirty="0" err="1" smtClean="0">
                <a:solidFill>
                  <a:schemeClr val="tx1"/>
                </a:solidFill>
                <a:effectLst/>
                <a:latin typeface="+mn-lt"/>
                <a:ea typeface="+mn-ea"/>
                <a:cs typeface="+mn-cs"/>
              </a:rPr>
              <a:t>Healthcare.Gov</a:t>
            </a:r>
            <a:r>
              <a:rPr lang="en-US" sz="1200" kern="1200" dirty="0" smtClean="0">
                <a:solidFill>
                  <a:schemeClr val="tx1"/>
                </a:solidFill>
                <a:effectLst/>
                <a:latin typeface="+mn-lt"/>
                <a:ea typeface="+mn-ea"/>
                <a:cs typeface="+mn-cs"/>
              </a:rPr>
              <a:t> is a health insurance exchange website operated under the United States Affordable Care Act.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You can click on the Market Place Circle in this slide to explore your options</a:t>
            </a:r>
          </a:p>
          <a:p>
            <a:pPr marL="457200" lvl="1"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Private healthcare insurance can often be obtained through the same agent you have your car or home insurance policies.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You can use 2-1-1 to look for agents in your local community</a:t>
            </a:r>
            <a:endParaRPr lang="en-US" sz="1200" kern="1200" dirty="0">
              <a:solidFill>
                <a:schemeClr val="tx1"/>
              </a:solidFill>
              <a:effectLst/>
              <a:latin typeface="+mn-lt"/>
              <a:ea typeface="+mn-ea"/>
              <a:cs typeface="+mn-cs"/>
            </a:endParaRPr>
          </a:p>
        </p:txBody>
      </p:sp>
      <p:sp>
        <p:nvSpPr>
          <p:cNvPr id="4" name="Footer Placeholder 3"/>
          <p:cNvSpPr>
            <a:spLocks noGrp="1"/>
          </p:cNvSpPr>
          <p:nvPr>
            <p:ph type="ftr" sz="quarter" idx="10"/>
          </p:nvPr>
        </p:nvSpPr>
        <p:spPr/>
        <p:txBody>
          <a:bodyPr/>
          <a:lstStyle/>
          <a:p>
            <a:pPr>
              <a:defRPr/>
            </a:pPr>
            <a:r>
              <a:rPr lang="en-US" smtClean="0"/>
              <a:t>Rapid Orientation Combined RR 60-20 2017-04-04</a:t>
            </a:r>
            <a:endParaRPr lang="en-US"/>
          </a:p>
        </p:txBody>
      </p:sp>
    </p:spTree>
    <p:extLst>
      <p:ext uri="{BB962C8B-B14F-4D97-AF65-F5344CB8AC3E}">
        <p14:creationId xmlns:p14="http://schemas.microsoft.com/office/powerpoint/2010/main" val="42017662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4.xml"/><Relationship Id="rId4"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grpSp>
        <p:nvGrpSpPr>
          <p:cNvPr id="5" name="Group 15"/>
          <p:cNvGrpSpPr>
            <a:grpSpLocks/>
          </p:cNvGrpSpPr>
          <p:nvPr/>
        </p:nvGrpSpPr>
        <p:grpSpPr bwMode="auto">
          <a:xfrm>
            <a:off x="-3175" y="4953000"/>
            <a:ext cx="9147175"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latin typeface="+mn-lt"/>
                <a:cs typeface="+mn-cs"/>
              </a:endParaRPr>
            </a:p>
          </p:txBody>
        </p:sp>
        <p:sp>
          <p:nvSpPr>
            <p:cNvPr id="7" name="Freeform 18"/>
            <p:cNvSpPr>
              <a:spLocks/>
            </p:cNvSpPr>
            <p:nvPr/>
          </p:nvSpPr>
          <p:spPr bwMode="auto">
            <a:xfrm>
              <a:off x="35926" y="5135025"/>
              <a:ext cx="9108074" cy="838869"/>
            </a:xfrm>
            <a:custGeom>
              <a:avLst/>
              <a:gdLst>
                <a:gd name="T0" fmla="*/ 0 w 5760"/>
                <a:gd name="T1" fmla="*/ 0 h 528"/>
                <a:gd name="T2" fmla="*/ 2147483647 w 5760"/>
                <a:gd name="T3" fmla="*/ 0 h 528"/>
                <a:gd name="T4" fmla="*/ 2147483647 w 5760"/>
                <a:gd name="T5" fmla="*/ 2147483647 h 528"/>
                <a:gd name="T6" fmla="*/ 2147483647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1" name="Date Placeholder 29"/>
          <p:cNvSpPr>
            <a:spLocks noGrp="1"/>
          </p:cNvSpPr>
          <p:nvPr>
            <p:ph type="dt" sz="half" idx="10"/>
          </p:nvPr>
        </p:nvSpPr>
        <p:spPr/>
        <p:txBody>
          <a:bodyPr/>
          <a:lstStyle>
            <a:lvl1pPr>
              <a:defRPr>
                <a:solidFill>
                  <a:srgbClr val="FFFFFF"/>
                </a:solidFill>
              </a:defRPr>
            </a:lvl1pPr>
            <a:extLst/>
          </a:lstStyle>
          <a:p>
            <a:pPr>
              <a:defRPr/>
            </a:pPr>
            <a:fld id="{8EA5F693-823B-4F90-AD3F-F29666D5ADFB}" type="datetimeFigureOut">
              <a:rPr lang="en-US"/>
              <a:pPr>
                <a:defRPr/>
              </a:pPr>
              <a:t>4/23/2020</a:t>
            </a:fld>
            <a:endParaRPr lang="en-US" dirty="0"/>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13" name="Slide Number Placeholder 26"/>
          <p:cNvSpPr>
            <a:spLocks noGrp="1"/>
          </p:cNvSpPr>
          <p:nvPr>
            <p:ph type="sldNum" sz="quarter" idx="12"/>
          </p:nvPr>
        </p:nvSpPr>
        <p:spPr/>
        <p:txBody>
          <a:bodyPr/>
          <a:lstStyle>
            <a:lvl1pPr>
              <a:defRPr>
                <a:solidFill>
                  <a:srgbClr val="FFFFFF"/>
                </a:solidFill>
              </a:defRPr>
            </a:lvl1pPr>
          </a:lstStyle>
          <a:p>
            <a:fld id="{8E3834D3-FD7F-4751-B383-77FA032D18D9}" type="slidenum">
              <a:rPr lang="en-US" altLang="en-US"/>
              <a:pPr/>
              <a:t>‹#›</a:t>
            </a:fld>
            <a:endParaRPr lang="en-US" altLang="en-US"/>
          </a:p>
        </p:txBody>
      </p:sp>
    </p:spTree>
    <p:extLst>
      <p:ext uri="{BB962C8B-B14F-4D97-AF65-F5344CB8AC3E}">
        <p14:creationId xmlns:p14="http://schemas.microsoft.com/office/powerpoint/2010/main" val="3525131881"/>
      </p:ext>
    </p:extLst>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EEEF3381-EC7D-46E2-AC82-7516F0A32322}" type="datetimeFigureOut">
              <a:rPr lang="en-US"/>
              <a:pPr>
                <a:defRPr/>
              </a:pPr>
              <a:t>4/23/2020</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FD92EA89-54EF-44FD-A8FB-C477C5BA799B}" type="slidenum">
              <a:rPr lang="en-US" altLang="en-US"/>
              <a:pPr/>
              <a:t>‹#›</a:t>
            </a:fld>
            <a:endParaRPr lang="en-US" altLang="en-US"/>
          </a:p>
        </p:txBody>
      </p:sp>
    </p:spTree>
    <p:extLst>
      <p:ext uri="{BB962C8B-B14F-4D97-AF65-F5344CB8AC3E}">
        <p14:creationId xmlns:p14="http://schemas.microsoft.com/office/powerpoint/2010/main" val="20557921"/>
      </p:ext>
    </p:extLst>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2D18F49E-3530-4771-B7AA-23B067E3293F}" type="datetimeFigureOut">
              <a:rPr lang="en-US"/>
              <a:pPr>
                <a:defRPr/>
              </a:pPr>
              <a:t>4/23/2020</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1218B5F1-A05A-4FD1-AB94-BDDDA4E4FEE9}" type="slidenum">
              <a:rPr lang="en-US" altLang="en-US"/>
              <a:pPr/>
              <a:t>‹#›</a:t>
            </a:fld>
            <a:endParaRPr lang="en-US" altLang="en-US"/>
          </a:p>
        </p:txBody>
      </p:sp>
    </p:spTree>
    <p:extLst>
      <p:ext uri="{BB962C8B-B14F-4D97-AF65-F5344CB8AC3E}">
        <p14:creationId xmlns:p14="http://schemas.microsoft.com/office/powerpoint/2010/main" val="430417692"/>
      </p:ext>
    </p:extLst>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81914874"/>
      </p:ext>
    </p:extLst>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5679893"/>
      </p:ext>
    </p:extLst>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05180812"/>
      </p:ext>
    </p:extLst>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4709614"/>
      </p:ext>
    </p:extLst>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4578720"/>
      </p:ext>
    </p:extLst>
  </p:cSld>
  <p:clrMapOvr>
    <a:masterClrMapping/>
  </p:clrMapOvr>
  <p:transition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801933526"/>
      </p:ext>
    </p:extLst>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340502"/>
      </p:ext>
    </p:extLst>
  </p:cSld>
  <p:clrMapOvr>
    <a:masterClrMapping/>
  </p:clrMapOvr>
  <p:transition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84124919"/>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rtlCol="0"/>
          <a:lstStyle>
            <a:extLst/>
          </a:lstStyle>
          <a:p>
            <a:r>
              <a:rPr lang="en-US" smtClean="0"/>
              <a:t>Click to edit Master title style</a:t>
            </a:r>
            <a:endParaRPr lang="en-US"/>
          </a:p>
        </p:txBody>
      </p:sp>
      <p:sp>
        <p:nvSpPr>
          <p:cNvPr id="4" name="Date Placeholder 9"/>
          <p:cNvSpPr>
            <a:spLocks noGrp="1"/>
          </p:cNvSpPr>
          <p:nvPr>
            <p:ph type="dt" sz="half" idx="10"/>
          </p:nvPr>
        </p:nvSpPr>
        <p:spPr/>
        <p:txBody>
          <a:bodyPr/>
          <a:lstStyle>
            <a:lvl1pPr>
              <a:defRPr/>
            </a:lvl1pPr>
          </a:lstStyle>
          <a:p>
            <a:pPr>
              <a:defRPr/>
            </a:pPr>
            <a:fld id="{85D8C735-548D-427F-AFCE-4C37136A3CB4}" type="datetimeFigureOut">
              <a:rPr lang="en-US"/>
              <a:pPr>
                <a:defRPr/>
              </a:pPr>
              <a:t>4/23/2020</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8D6AC8DA-ABA8-4BB2-AB83-CC6ABCBB589A}" type="slidenum">
              <a:rPr lang="en-US" altLang="en-US"/>
              <a:pPr/>
              <a:t>‹#›</a:t>
            </a:fld>
            <a:endParaRPr lang="en-US" altLang="en-US"/>
          </a:p>
        </p:txBody>
      </p:sp>
    </p:spTree>
    <p:extLst>
      <p:ext uri="{BB962C8B-B14F-4D97-AF65-F5344CB8AC3E}">
        <p14:creationId xmlns:p14="http://schemas.microsoft.com/office/powerpoint/2010/main" val="2818258201"/>
      </p:ext>
    </p:extLst>
  </p:cSld>
  <p:clrMapOvr>
    <a:masterClrMapping/>
  </p:clrMapOvr>
  <p:transition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36353917"/>
      </p:ext>
    </p:extLst>
  </p:cSld>
  <p:clrMapOvr>
    <a:masterClrMapping/>
  </p:clrMapOvr>
  <p:transition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1348728"/>
      </p:ext>
    </p:extLst>
  </p:cSld>
  <p:clrMapOvr>
    <a:masterClrMapping/>
  </p:clrMapOvr>
  <p:transition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638877"/>
      </p:ext>
    </p:extLst>
  </p:cSld>
  <p:clrMapOvr>
    <a:masterClrMapping/>
  </p:clrMapOvr>
  <p:transition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1244967"/>
      </p:ext>
    </p:extLst>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51195392"/>
      </p:ext>
    </p:extLst>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8270402"/>
      </p:ext>
    </p:extLst>
  </p:cSld>
  <p:clrMapOvr>
    <a:masterClrMapping/>
  </p:clrMapOvr>
  <p:transition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11900268"/>
      </p:ext>
    </p:extLst>
  </p:cSld>
  <p:clrMapOvr>
    <a:masterClrMapping/>
  </p:clrMapOvr>
  <p:transition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5108655"/>
      </p:ext>
    </p:extLst>
  </p:cSld>
  <p:clrMapOvr>
    <a:masterClrMapping/>
  </p:clrMapOvr>
  <p:transition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2017084"/>
      </p:ext>
    </p:extLst>
  </p:cSld>
  <p:clrMapOvr>
    <a:masterClrMapping/>
  </p:clrMapOvr>
  <p:transition advClick="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919163854"/>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dirty="0"/>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dirty="0"/>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extLst/>
          </a:lstStyle>
          <a:p>
            <a:pPr>
              <a:defRPr/>
            </a:pPr>
            <a:fld id="{4EB6C774-3CA5-43CB-BDCF-50FAD6EDDE98}" type="datetimeFigureOut">
              <a:rPr lang="en-US"/>
              <a:pPr>
                <a:defRPr/>
              </a:pPr>
              <a:t>4/23/2020</a:t>
            </a:fld>
            <a:endParaRPr lang="en-US" dirty="0"/>
          </a:p>
        </p:txBody>
      </p:sp>
      <p:sp>
        <p:nvSpPr>
          <p:cNvPr id="7" name="Footer Placeholder 4"/>
          <p:cNvSpPr>
            <a:spLocks noGrp="1"/>
          </p:cNvSpPr>
          <p:nvPr>
            <p:ph type="ftr" sz="quarter" idx="11"/>
          </p:nvPr>
        </p:nvSpPr>
        <p:spPr/>
        <p:txBody>
          <a:bodyPr/>
          <a:lstStyle>
            <a:lvl1pPr>
              <a:defRPr/>
            </a:lvl1pPr>
            <a:extLst/>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7492758E-02B6-4A24-A5F1-688B250BEEFF}" type="slidenum">
              <a:rPr lang="en-US" altLang="en-US"/>
              <a:pPr/>
              <a:t>‹#›</a:t>
            </a:fld>
            <a:endParaRPr lang="en-US" altLang="en-US"/>
          </a:p>
        </p:txBody>
      </p:sp>
    </p:spTree>
    <p:extLst>
      <p:ext uri="{BB962C8B-B14F-4D97-AF65-F5344CB8AC3E}">
        <p14:creationId xmlns:p14="http://schemas.microsoft.com/office/powerpoint/2010/main" val="2476861384"/>
      </p:ext>
    </p:extLst>
  </p:cSld>
  <p:clrMapOvr>
    <a:overrideClrMapping bg1="dk1" tx1="lt1" bg2="dk2" tx2="lt2" accent1="accent1" accent2="accent2" accent3="accent3" accent4="accent4" accent5="accent5" accent6="accent6" hlink="hlink" folHlink="folHlink"/>
  </p:clrMapOvr>
  <p:transition advClick="0"/>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308937"/>
      </p:ext>
    </p:extLst>
  </p:cSld>
  <p:clrMapOvr>
    <a:masterClrMapping/>
  </p:clrMapOvr>
  <p:transition advClick="0"/>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25876390"/>
      </p:ext>
    </p:extLst>
  </p:cSld>
  <p:clrMapOvr>
    <a:masterClrMapping/>
  </p:clrMapOvr>
  <p:transition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04055975"/>
      </p:ext>
    </p:extLst>
  </p:cSld>
  <p:clrMapOvr>
    <a:masterClrMapping/>
  </p:clrMapOvr>
  <p:transition advClick="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1418337"/>
      </p:ext>
    </p:extLst>
  </p:cSld>
  <p:clrMapOvr>
    <a:masterClrMapping/>
  </p:clrMapOvr>
  <p:transition advClick="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0629683"/>
      </p:ext>
    </p:extLst>
  </p:cSld>
  <p:clrMapOvr>
    <a:masterClrMapping/>
  </p:clrMapOvr>
  <p:transition advClick="0"/>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144758"/>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rtlCol="0"/>
          <a:lstStyle>
            <a:extLst/>
          </a:lstStyle>
          <a:p>
            <a:r>
              <a:rPr lang="en-US" smtClean="0"/>
              <a:t>Click to edit Master title style</a:t>
            </a:r>
            <a:endParaRPr lang="en-US"/>
          </a:p>
        </p:txBody>
      </p:sp>
      <p:sp>
        <p:nvSpPr>
          <p:cNvPr id="5" name="Date Placeholder 4"/>
          <p:cNvSpPr>
            <a:spLocks noGrp="1"/>
          </p:cNvSpPr>
          <p:nvPr>
            <p:ph type="dt" sz="half" idx="10"/>
          </p:nvPr>
        </p:nvSpPr>
        <p:spPr/>
        <p:txBody>
          <a:bodyPr/>
          <a:lstStyle>
            <a:lvl1pPr>
              <a:defRPr/>
            </a:lvl1pPr>
            <a:extLst/>
          </a:lstStyle>
          <a:p>
            <a:pPr>
              <a:defRPr/>
            </a:pPr>
            <a:fld id="{ECA509A7-4B93-4AF3-9060-E8BD0990031D}" type="datetimeFigureOut">
              <a:rPr lang="en-US"/>
              <a:pPr>
                <a:defRPr/>
              </a:pPr>
              <a:t>4/23/2020</a:t>
            </a:fld>
            <a:endParaRPr lang="en-US" dirty="0"/>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0598DDED-5677-4176-BC3E-6AF1C6F3F9B4}" type="slidenum">
              <a:rPr lang="en-US" altLang="en-US"/>
              <a:pPr/>
              <a:t>‹#›</a:t>
            </a:fld>
            <a:endParaRPr lang="en-US" altLang="en-US"/>
          </a:p>
        </p:txBody>
      </p:sp>
    </p:spTree>
    <p:extLst>
      <p:ext uri="{BB962C8B-B14F-4D97-AF65-F5344CB8AC3E}">
        <p14:creationId xmlns:p14="http://schemas.microsoft.com/office/powerpoint/2010/main" val="2649541907"/>
      </p:ext>
    </p:extLst>
  </p:cSld>
  <p:clrMapOvr>
    <a:overrideClrMapping bg1="dk1" tx1="lt1" bg2="dk2" tx2="lt2" accent1="accent1" accent2="accent2" accent3="accent3" accent4="accent4" accent5="accent5" accent6="accent6" hlink="hlink" folHlink="folHlink"/>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extLst/>
          </a:lstStyle>
          <a:p>
            <a:pPr>
              <a:defRPr/>
            </a:pPr>
            <a:fld id="{B8877350-37C3-49A2-8860-1A2A062F320A}" type="datetimeFigureOut">
              <a:rPr lang="en-US"/>
              <a:pPr>
                <a:defRPr/>
              </a:pPr>
              <a:t>4/23/2020</a:t>
            </a:fld>
            <a:endParaRPr lang="en-US" dirty="0"/>
          </a:p>
        </p:txBody>
      </p:sp>
      <p:sp>
        <p:nvSpPr>
          <p:cNvPr id="8" name="Footer Placeholder 7"/>
          <p:cNvSpPr>
            <a:spLocks noGrp="1"/>
          </p:cNvSpPr>
          <p:nvPr>
            <p:ph type="ftr" sz="quarter" idx="11"/>
          </p:nvPr>
        </p:nvSpPr>
        <p:spPr/>
        <p:txBody>
          <a:bodyPr/>
          <a:lstStyle>
            <a:lvl1pPr>
              <a:defRPr/>
            </a:lvl1pPr>
            <a:extLst/>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3CAEC0A6-82C8-4EB1-8FFD-897F272C1579}" type="slidenum">
              <a:rPr lang="en-US" altLang="en-US"/>
              <a:pPr/>
              <a:t>‹#›</a:t>
            </a:fld>
            <a:endParaRPr lang="en-US" altLang="en-US"/>
          </a:p>
        </p:txBody>
      </p:sp>
    </p:spTree>
    <p:extLst>
      <p:ext uri="{BB962C8B-B14F-4D97-AF65-F5344CB8AC3E}">
        <p14:creationId xmlns:p14="http://schemas.microsoft.com/office/powerpoint/2010/main" val="388714886"/>
      </p:ext>
    </p:extLst>
  </p:cSld>
  <p:clrMapOvr>
    <a:overrideClrMapping bg1="lt1" tx1="dk1" bg2="lt2" tx2="dk2" accent1="accent1" accent2="accent2" accent3="accent3" accent4="accent4" accent5="accent5" accent6="accent6" hlink="hlink" folHlink="folHlink"/>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extLst/>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extLst/>
          </a:lstStyle>
          <a:p>
            <a:pPr>
              <a:defRPr/>
            </a:pPr>
            <a:fld id="{80B8E012-D79E-4DFF-87BB-18A395214431}" type="datetimeFigureOut">
              <a:rPr lang="en-US"/>
              <a:pPr>
                <a:defRPr/>
              </a:pPr>
              <a:t>4/23/2020</a:t>
            </a:fld>
            <a:endParaRPr lang="en-US" dirty="0"/>
          </a:p>
        </p:txBody>
      </p:sp>
      <p:sp>
        <p:nvSpPr>
          <p:cNvPr id="4" name="Footer Placeholder 3"/>
          <p:cNvSpPr>
            <a:spLocks noGrp="1"/>
          </p:cNvSpPr>
          <p:nvPr>
            <p:ph type="ftr" sz="quarter" idx="11"/>
          </p:nvPr>
        </p:nvSpPr>
        <p:spPr/>
        <p:txBody>
          <a:bodyPr/>
          <a:lstStyle>
            <a:lvl1pPr>
              <a:defRPr/>
            </a:lvl1pPr>
            <a:extLst/>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5718149B-0A70-4F38-814B-10444C258712}" type="slidenum">
              <a:rPr lang="en-US" altLang="en-US"/>
              <a:pPr/>
              <a:t>‹#›</a:t>
            </a:fld>
            <a:endParaRPr lang="en-US" altLang="en-US"/>
          </a:p>
        </p:txBody>
      </p:sp>
    </p:spTree>
    <p:extLst>
      <p:ext uri="{BB962C8B-B14F-4D97-AF65-F5344CB8AC3E}">
        <p14:creationId xmlns:p14="http://schemas.microsoft.com/office/powerpoint/2010/main" val="439150860"/>
      </p:ext>
    </p:extLst>
  </p:cSld>
  <p:clrMapOvr>
    <a:overrideClrMapping bg1="dk1" tx1="lt1" bg2="dk2" tx2="lt2" accent1="accent1" accent2="accent2" accent3="accent3" accent4="accent4" accent5="accent5" accent6="accent6" hlink="hlink" folHlink="folHlink"/>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22294986-5341-46DB-A314-7B6DF492F0B1}" type="datetimeFigureOut">
              <a:rPr lang="en-US"/>
              <a:pPr>
                <a:defRPr/>
              </a:pPr>
              <a:t>4/23/2020</a:t>
            </a:fld>
            <a:endParaRPr lang="en-US" dirty="0"/>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fld id="{87EF8D70-9CE5-456A-B173-623773DF8E02}" type="slidenum">
              <a:rPr lang="en-US" altLang="en-US"/>
              <a:pPr/>
              <a:t>‹#›</a:t>
            </a:fld>
            <a:endParaRPr lang="en-US" altLang="en-US"/>
          </a:p>
        </p:txBody>
      </p:sp>
    </p:spTree>
    <p:extLst>
      <p:ext uri="{BB962C8B-B14F-4D97-AF65-F5344CB8AC3E}">
        <p14:creationId xmlns:p14="http://schemas.microsoft.com/office/powerpoint/2010/main" val="2900488134"/>
      </p:ext>
    </p:extLst>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smtClean="0"/>
              <a:t>Click to edit Master title style</a:t>
            </a:r>
            <a:endParaRPr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7095285E-C110-4A15-AC88-CA703BB7091A}" type="datetimeFigureOut">
              <a:rPr lang="en-US"/>
              <a:pPr>
                <a:defRPr/>
              </a:pPr>
              <a:t>4/23/2020</a:t>
            </a:fld>
            <a:endParaRPr lang="en-US" dirty="0"/>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E2776E05-9AE5-4647-8DA2-2F2C5A65E21C}" type="slidenum">
              <a:rPr lang="en-US" altLang="en-US"/>
              <a:pPr/>
              <a:t>‹#›</a:t>
            </a:fld>
            <a:endParaRPr lang="en-US" altLang="en-US"/>
          </a:p>
        </p:txBody>
      </p:sp>
    </p:spTree>
    <p:extLst>
      <p:ext uri="{BB962C8B-B14F-4D97-AF65-F5344CB8AC3E}">
        <p14:creationId xmlns:p14="http://schemas.microsoft.com/office/powerpoint/2010/main" val="4028440326"/>
      </p:ext>
    </p:extLst>
  </p:cSld>
  <p:clrMapOvr>
    <a:overrideClrMapping bg1="lt1" tx1="dk1" bg2="lt2" tx2="dk2" accent1="accent1" accent2="accent2" accent3="accent3" accent4="accent4" accent5="accent5" accent6="accent6" hlink="hlink" folHlink="folHlink"/>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Freeform 4"/>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latin typeface="+mn-lt"/>
              <a:cs typeface="+mn-cs"/>
            </a:endParaRPr>
          </a:p>
        </p:txBody>
      </p:sp>
      <p:sp>
        <p:nvSpPr>
          <p:cNvPr id="6" name="Freeform 15"/>
          <p:cNvSpPr>
            <a:spLocks/>
          </p:cNvSpPr>
          <p:nvPr/>
        </p:nvSpPr>
        <p:spPr bwMode="auto">
          <a:xfrm>
            <a:off x="485775" y="5938838"/>
            <a:ext cx="3690938" cy="933450"/>
          </a:xfrm>
          <a:custGeom>
            <a:avLst/>
            <a:gdLst>
              <a:gd name="T0" fmla="*/ 0 w 5591"/>
              <a:gd name="T1" fmla="*/ 0 h 588"/>
              <a:gd name="T2" fmla="*/ 2147483647 w 5591"/>
              <a:gd name="T3" fmla="*/ 0 h 588"/>
              <a:gd name="T4" fmla="*/ 2147483647 w 5591"/>
              <a:gd name="T5" fmla="*/ 2147483647 h 588"/>
              <a:gd name="T6" fmla="*/ 2147483647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7" name="Right Triangle 6"/>
          <p:cNvSpPr>
            <a:spLocks/>
          </p:cNvSpPr>
          <p:nvPr/>
        </p:nvSpPr>
        <p:spPr bwMode="auto">
          <a:xfrm>
            <a:off x="-6042" y="5791253"/>
            <a:ext cx="3402314" cy="1080868"/>
          </a:xfrm>
          <a:prstGeom prst="rtTriangle">
            <a:avLst/>
          </a:prstGeom>
          <a:blipFill>
            <a:blip r:embed="rId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cxnSp>
        <p:nvCxnSpPr>
          <p:cNvPr id="8" name="Straight Connector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dirty="0"/>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dirty="0"/>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smtClean="0"/>
              <a:t>Click to edit Master title style</a:t>
            </a:r>
            <a:endParaRPr lang="en-US"/>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fld id="{E726A644-6B32-44E6-85C7-8D7EB70488D9}" type="datetimeFigureOut">
              <a:rPr lang="en-US"/>
              <a:pPr>
                <a:defRPr/>
              </a:pPr>
              <a:t>4/23/2020</a:t>
            </a:fld>
            <a:endParaRPr lang="en-US" dirty="0"/>
          </a:p>
        </p:txBody>
      </p:sp>
      <p:sp>
        <p:nvSpPr>
          <p:cNvPr id="12" name="Footer Placeholder 5"/>
          <p:cNvSpPr>
            <a:spLocks noGrp="1"/>
          </p:cNvSpPr>
          <p:nvPr>
            <p:ph type="ftr" sz="quarter" idx="11"/>
          </p:nvPr>
        </p:nvSpPr>
        <p:spPr/>
        <p:txBody>
          <a:bodyPr/>
          <a:lstStyle>
            <a:lvl1pPr>
              <a:defRPr>
                <a:solidFill>
                  <a:schemeClr val="tx1"/>
                </a:solidFill>
              </a:defRPr>
            </a:lvl1pPr>
            <a:extLst/>
          </a:lstStyle>
          <a:p>
            <a:pPr>
              <a:defRPr/>
            </a:pPr>
            <a:endParaRPr lang="en-US"/>
          </a:p>
        </p:txBody>
      </p:sp>
      <p:sp>
        <p:nvSpPr>
          <p:cNvPr id="13" name="Slide Number Placeholder 6"/>
          <p:cNvSpPr>
            <a:spLocks noGrp="1"/>
          </p:cNvSpPr>
          <p:nvPr>
            <p:ph type="sldNum" sz="quarter" idx="12"/>
          </p:nvPr>
        </p:nvSpPr>
        <p:spPr/>
        <p:txBody>
          <a:bodyPr/>
          <a:lstStyle>
            <a:lvl1pPr>
              <a:defRPr/>
            </a:lvl1pPr>
          </a:lstStyle>
          <a:p>
            <a:fld id="{ADA1E42E-1C30-4676-9287-426B5150CF12}" type="slidenum">
              <a:rPr lang="en-US" altLang="en-US"/>
              <a:pPr/>
              <a:t>‹#›</a:t>
            </a:fld>
            <a:endParaRPr lang="en-US" altLang="en-US"/>
          </a:p>
        </p:txBody>
      </p:sp>
    </p:spTree>
    <p:extLst>
      <p:ext uri="{BB962C8B-B14F-4D97-AF65-F5344CB8AC3E}">
        <p14:creationId xmlns:p14="http://schemas.microsoft.com/office/powerpoint/2010/main" val="3131925220"/>
      </p:ext>
    </p:extLst>
  </p:cSld>
  <p:clrMapOvr>
    <a:overrideClrMapping bg1="dk1" tx1="lt1" bg2="dk2" tx2="lt2" accent1="accent1" accent2="accent2" accent3="accent3" accent4="accent4" accent5="accent5" accent6="accent6" hlink="hlink" folHlink="folHlink"/>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oleObject" Target="../embeddings/oleObject1.bin"/><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vmlDrawing" Target="../drawings/vmlDrawing1.v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4.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oleObject" Target="../embeddings/oleObject2.bin"/><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vmlDrawing" Target="../drawings/vmlDrawing2.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latin typeface="+mn-lt"/>
              <a:cs typeface="+mn-cs"/>
            </a:endParaRPr>
          </a:p>
        </p:txBody>
      </p:sp>
      <p:sp>
        <p:nvSpPr>
          <p:cNvPr id="1027" name="Freeform 11"/>
          <p:cNvSpPr>
            <a:spLocks/>
          </p:cNvSpPr>
          <p:nvPr/>
        </p:nvSpPr>
        <p:spPr bwMode="auto">
          <a:xfrm>
            <a:off x="485775" y="5938838"/>
            <a:ext cx="3690938" cy="933450"/>
          </a:xfrm>
          <a:custGeom>
            <a:avLst/>
            <a:gdLst>
              <a:gd name="T0" fmla="*/ 0 w 5591"/>
              <a:gd name="T1" fmla="*/ 0 h 588"/>
              <a:gd name="T2" fmla="*/ 2147483647 w 5591"/>
              <a:gd name="T3" fmla="*/ 0 h 588"/>
              <a:gd name="T4" fmla="*/ 2147483647 w 5591"/>
              <a:gd name="T5" fmla="*/ 2147483647 h 588"/>
              <a:gd name="T6" fmla="*/ 2147483647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n-US" smtClean="0"/>
              <a:t>Click to edit Master title style</a:t>
            </a:r>
            <a:endParaRPr lang="en-US"/>
          </a:p>
        </p:txBody>
      </p:sp>
      <p:sp>
        <p:nvSpPr>
          <p:cNvPr id="1033"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06BBD072-1AE0-4E0B-854A-26A0BD4989AD}" type="datetimeFigureOut">
              <a:rPr lang="en-US"/>
              <a:pPr>
                <a:defRPr/>
              </a:pPr>
              <a:t>4/23/2020</a:t>
            </a:fld>
            <a:endParaRPr lang="en-US" dirty="0"/>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wrap="square" lIns="91440" tIns="45720" rIns="91440" bIns="45720" numCol="1" anchor="b" anchorCtr="0" compatLnSpc="1">
            <a:prstTxWarp prst="textNoShape">
              <a:avLst/>
            </a:prstTxWarp>
          </a:bodyPr>
          <a:lstStyle>
            <a:lvl1pPr algn="r">
              <a:defRPr sz="1000"/>
            </a:lvl1pPr>
          </a:lstStyle>
          <a:p>
            <a:fld id="{C4605C0B-6C9A-46C0-A03D-2CF31F7099A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945" r:id="rId1"/>
    <p:sldLayoutId id="2147484917" r:id="rId2"/>
    <p:sldLayoutId id="2147484946" r:id="rId3"/>
    <p:sldLayoutId id="2147484947" r:id="rId4"/>
    <p:sldLayoutId id="2147484948" r:id="rId5"/>
    <p:sldLayoutId id="2147484949" r:id="rId6"/>
    <p:sldLayoutId id="2147484918" r:id="rId7"/>
    <p:sldLayoutId id="2147484950" r:id="rId8"/>
    <p:sldLayoutId id="2147484951" r:id="rId9"/>
    <p:sldLayoutId id="2147484919" r:id="rId10"/>
    <p:sldLayoutId id="2147484920" r:id="rId11"/>
  </p:sldLayoutIdLst>
  <p:transition advClick="0"/>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050" name="Object 7"/>
          <p:cNvGraphicFramePr>
            <a:graphicFrameLocks noChangeAspect="1"/>
          </p:cNvGraphicFramePr>
          <p:nvPr/>
        </p:nvGraphicFramePr>
        <p:xfrm>
          <a:off x="0" y="0"/>
          <a:ext cx="9144000" cy="6859588"/>
        </p:xfrm>
        <a:graphic>
          <a:graphicData uri="http://schemas.openxmlformats.org/presentationml/2006/ole">
            <mc:AlternateContent xmlns:mc="http://schemas.openxmlformats.org/markup-compatibility/2006">
              <mc:Choice xmlns:v="urn:schemas-microsoft-com:vml" Requires="v">
                <p:oleObj spid="_x0000_s2088" name="Image" r:id="rId15" imgW="20317460" imgH="15238095" progId="Photoshop.Image.11">
                  <p:embed/>
                </p:oleObj>
              </mc:Choice>
              <mc:Fallback>
                <p:oleObj name="Image" r:id="rId15" imgW="20317460" imgH="15238095" progId="Photoshop.Image.11">
                  <p:embed/>
                  <p:pic>
                    <p:nvPicPr>
                      <p:cNvPr id="0" name="Object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4921" r:id="rId1"/>
    <p:sldLayoutId id="2147484922" r:id="rId2"/>
    <p:sldLayoutId id="2147484923" r:id="rId3"/>
    <p:sldLayoutId id="2147484924" r:id="rId4"/>
    <p:sldLayoutId id="2147484925" r:id="rId5"/>
    <p:sldLayoutId id="2147484926" r:id="rId6"/>
    <p:sldLayoutId id="2147484927" r:id="rId7"/>
    <p:sldLayoutId id="2147484928" r:id="rId8"/>
    <p:sldLayoutId id="2147484929" r:id="rId9"/>
    <p:sldLayoutId id="2147484930" r:id="rId10"/>
    <p:sldLayoutId id="2147484931" r:id="rId11"/>
    <p:sldLayoutId id="2147484932" r:id="rId12"/>
  </p:sldLayoutIdLst>
  <p:transition advClick="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074" name="Object 7"/>
          <p:cNvGraphicFramePr>
            <a:graphicFrameLocks noChangeAspect="1"/>
          </p:cNvGraphicFramePr>
          <p:nvPr userDrawn="1"/>
        </p:nvGraphicFramePr>
        <p:xfrm>
          <a:off x="0" y="0"/>
          <a:ext cx="9144000" cy="6859588"/>
        </p:xfrm>
        <a:graphic>
          <a:graphicData uri="http://schemas.openxmlformats.org/presentationml/2006/ole">
            <mc:AlternateContent xmlns:mc="http://schemas.openxmlformats.org/markup-compatibility/2006">
              <mc:Choice xmlns:v="urn:schemas-microsoft-com:vml" Requires="v">
                <p:oleObj spid="_x0000_s3112" name="Image" r:id="rId15" imgW="20317460" imgH="15238095" progId="Photoshop.Image.11">
                  <p:embed/>
                </p:oleObj>
              </mc:Choice>
              <mc:Fallback>
                <p:oleObj name="Image" r:id="rId15" imgW="20317460" imgH="15238095" progId="Photoshop.Image.11">
                  <p:embed/>
                  <p:pic>
                    <p:nvPicPr>
                      <p:cNvPr id="0" name="Object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4933" r:id="rId1"/>
    <p:sldLayoutId id="2147484934" r:id="rId2"/>
    <p:sldLayoutId id="2147484935" r:id="rId3"/>
    <p:sldLayoutId id="2147484936" r:id="rId4"/>
    <p:sldLayoutId id="2147484937" r:id="rId5"/>
    <p:sldLayoutId id="2147484938" r:id="rId6"/>
    <p:sldLayoutId id="2147484939" r:id="rId7"/>
    <p:sldLayoutId id="2147484940" r:id="rId8"/>
    <p:sldLayoutId id="2147484941" r:id="rId9"/>
    <p:sldLayoutId id="2147484942" r:id="rId10"/>
    <p:sldLayoutId id="2147484943" r:id="rId11"/>
    <p:sldLayoutId id="2147484944" r:id="rId12"/>
  </p:sldLayoutIdLst>
  <p:transition advClick="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hyperlink" Target="http://www.fisc-cccs.org/" TargetMode="External"/><Relationship Id="rId12"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4.png"/><Relationship Id="rId11" Type="http://schemas.openxmlformats.org/officeDocument/2006/relationships/image" Target="../media/image16.gif"/><Relationship Id="rId5" Type="http://schemas.openxmlformats.org/officeDocument/2006/relationships/hyperlink" Target="https://211wisconsin.communityos.org/" TargetMode="External"/><Relationship Id="rId10" Type="http://schemas.openxmlformats.org/officeDocument/2006/relationships/hyperlink" Target="https://access.wisconsin.gov/access/" TargetMode="External"/><Relationship Id="rId4" Type="http://schemas.openxmlformats.org/officeDocument/2006/relationships/notesSlide" Target="../notesSlides/notesSlide10.xml"/><Relationship Id="rId9" Type="http://schemas.openxmlformats.org/officeDocument/2006/relationships/image" Target="../media/image8.jpe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hyperlink" Target="https://www.morainepark.edu/" TargetMode="External"/><Relationship Id="rId12" Type="http://schemas.openxmlformats.org/officeDocument/2006/relationships/image" Target="../media/image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7.jpeg"/><Relationship Id="rId11" Type="http://schemas.openxmlformats.org/officeDocument/2006/relationships/image" Target="../media/image19.JPG"/><Relationship Id="rId5" Type="http://schemas.openxmlformats.org/officeDocument/2006/relationships/hyperlink" Target="https://fvtc.edu/" TargetMode="External"/><Relationship Id="rId10" Type="http://schemas.openxmlformats.org/officeDocument/2006/relationships/hyperlink" Target="https://dwd.wisconsin.gov/ETPL/home/programsearch" TargetMode="External"/><Relationship Id="rId4" Type="http://schemas.openxmlformats.org/officeDocument/2006/relationships/notesSlide" Target="../notesSlides/notesSlide11.xml"/><Relationship Id="rId9"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8.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0.png"/><Relationship Id="rId5" Type="http://schemas.openxmlformats.org/officeDocument/2006/relationships/image" Target="../media/image8.jpe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jpeg"/><Relationship Id="rId5" Type="http://schemas.openxmlformats.org/officeDocument/2006/relationships/image" Target="../media/image7.jfif"/><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8.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jfif"/><Relationship Id="rId5" Type="http://schemas.openxmlformats.org/officeDocument/2006/relationships/image" Target="../media/image8.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hyperlink" Target="http://foxvalleywork.org/documents/other/NewJCW-LogIn_2020-04-03v1.mp4"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killexplorer.wisconsin.gov/" TargetMode="External"/><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media.wisconsin.gov/ui/ext/benefits/how_to_apply.htm" TargetMode="External"/><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jpeg"/><Relationship Id="rId5" Type="http://schemas.openxmlformats.org/officeDocument/2006/relationships/image" Target="../media/image13.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hyperlink" Target="https://www.healthcare.gov/"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access.wisconsin.gov/access/" TargetMode="External"/><Relationship Id="rId5" Type="http://schemas.openxmlformats.org/officeDocument/2006/relationships/image" Target="../media/image8.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0"/>
            <a:ext cx="7772400" cy="1295400"/>
          </a:xfrm>
        </p:spPr>
        <p:txBody>
          <a:bodyPr/>
          <a:lstStyle/>
          <a:p>
            <a:pPr algn="ctr" eaLnBrk="1" fontAlgn="auto" hangingPunct="1">
              <a:spcAft>
                <a:spcPts val="0"/>
              </a:spcAft>
              <a:defRPr/>
            </a:pPr>
            <a:r>
              <a:rPr lang="en-US" sz="6000" dirty="0" smtClean="0">
                <a:solidFill>
                  <a:srgbClr val="00B050"/>
                </a:solidFill>
                <a:latin typeface="Arial" panose="020B0604020202020204" pitchFamily="34" charset="0"/>
                <a:cs typeface="Arial" panose="020B0604020202020204" pitchFamily="34" charset="0"/>
              </a:rPr>
              <a:t>YOUR NEXT MOVE</a:t>
            </a:r>
            <a:endParaRPr lang="en-US" sz="6000" dirty="0">
              <a:solidFill>
                <a:srgbClr val="00B050"/>
              </a:solidFill>
              <a:latin typeface="Arial" panose="020B0604020202020204" pitchFamily="34" charset="0"/>
              <a:cs typeface="Arial" panose="020B0604020202020204" pitchFamily="34" charset="0"/>
            </a:endParaRPr>
          </a:p>
        </p:txBody>
      </p:sp>
      <p:sp>
        <p:nvSpPr>
          <p:cNvPr id="11267" name="Subtitle 2"/>
          <p:cNvSpPr>
            <a:spLocks noGrp="1"/>
          </p:cNvSpPr>
          <p:nvPr>
            <p:ph type="subTitle" idx="1"/>
          </p:nvPr>
        </p:nvSpPr>
        <p:spPr>
          <a:xfrm>
            <a:off x="685800" y="2819400"/>
            <a:ext cx="7772400" cy="1651000"/>
          </a:xfrm>
        </p:spPr>
        <p:txBody>
          <a:bodyPr/>
          <a:lstStyle/>
          <a:p>
            <a:pPr marR="0" algn="ctr" eaLnBrk="1" hangingPunct="1">
              <a:lnSpc>
                <a:spcPct val="90000"/>
              </a:lnSpc>
            </a:pPr>
            <a:r>
              <a:rPr lang="en-US" altLang="en-US" sz="5000" b="1" dirty="0" smtClean="0">
                <a:solidFill>
                  <a:schemeClr val="tx1"/>
                </a:solidFill>
                <a:latin typeface="Arial" panose="020B0604020202020204" pitchFamily="34" charset="0"/>
                <a:cs typeface="Arial" panose="020B0604020202020204" pitchFamily="34" charset="0"/>
              </a:rPr>
              <a:t>WORKER</a:t>
            </a:r>
          </a:p>
          <a:p>
            <a:pPr marR="0" algn="ctr" eaLnBrk="1" hangingPunct="1">
              <a:lnSpc>
                <a:spcPct val="90000"/>
              </a:lnSpc>
            </a:pPr>
            <a:r>
              <a:rPr lang="en-US" altLang="en-US" sz="5000" b="1" dirty="0" smtClean="0">
                <a:solidFill>
                  <a:schemeClr val="tx1"/>
                </a:solidFill>
                <a:latin typeface="Arial" panose="020B0604020202020204" pitchFamily="34" charset="0"/>
                <a:cs typeface="Arial" panose="020B0604020202020204" pitchFamily="34" charset="0"/>
              </a:rPr>
              <a:t>INFORMATION</a:t>
            </a:r>
          </a:p>
        </p:txBody>
      </p:sp>
      <p:sp>
        <p:nvSpPr>
          <p:cNvPr id="9222" name="Date Placeholder 4"/>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pPr fontAlgn="base">
              <a:spcBef>
                <a:spcPct val="0"/>
              </a:spcBef>
              <a:spcAft>
                <a:spcPct val="0"/>
              </a:spcAft>
              <a:defRPr/>
            </a:pPr>
            <a:r>
              <a:rPr lang="en-US" altLang="en-US" dirty="0" smtClean="0">
                <a:solidFill>
                  <a:srgbClr val="FFFFFF"/>
                </a:solidFill>
              </a:rPr>
              <a:t> Updated </a:t>
            </a:r>
            <a:fld id="{6DD58AC6-E9FC-4B88-A59C-D9832E6AD9C1}" type="datetime1">
              <a:rPr lang="en-US" altLang="en-US" smtClean="0">
                <a:solidFill>
                  <a:srgbClr val="FFFFFF"/>
                </a:solidFill>
              </a:rPr>
              <a:t>4/23/2020</a:t>
            </a:fld>
            <a:endParaRPr lang="en-US" altLang="en-US" dirty="0" smtClean="0">
              <a:solidFill>
                <a:srgbClr val="FFFFFF"/>
              </a:solidFill>
            </a:endParaRP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3082" t="15556" r="11363" b="67777"/>
          <a:stretch/>
        </p:blipFill>
        <p:spPr>
          <a:xfrm>
            <a:off x="152400" y="6084022"/>
            <a:ext cx="3810001" cy="649432"/>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advClick="0" advTm="430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defRPr/>
            </a:pPr>
            <a:r>
              <a:rPr lang="en-US" sz="4000" dirty="0" smtClean="0">
                <a:solidFill>
                  <a:srgbClr val="00B050"/>
                </a:solidFill>
                <a:latin typeface="Arial" panose="020B0604020202020204" pitchFamily="34" charset="0"/>
                <a:cs typeface="Arial" panose="020B0604020202020204" pitchFamily="34" charset="0"/>
              </a:rPr>
              <a:t>COMMUNITY RESOURCES</a:t>
            </a:r>
            <a:endParaRPr lang="en-US" sz="4000" dirty="0"/>
          </a:p>
        </p:txBody>
      </p:sp>
      <p:pic>
        <p:nvPicPr>
          <p:cNvPr id="4" name="Picture 3">
            <a:hlinkClick r:id="rId5"/>
          </p:cNvPr>
          <p:cNvPicPr>
            <a:picLocks noChangeAspect="1"/>
          </p:cNvPicPr>
          <p:nvPr/>
        </p:nvPicPr>
        <p:blipFill>
          <a:blip r:embed="rId6"/>
          <a:stretch>
            <a:fillRect/>
          </a:stretch>
        </p:blipFill>
        <p:spPr>
          <a:xfrm>
            <a:off x="607254" y="2766639"/>
            <a:ext cx="1487993" cy="796076"/>
          </a:xfrm>
          <a:prstGeom prst="rect">
            <a:avLst/>
          </a:prstGeom>
        </p:spPr>
      </p:pic>
      <p:pic>
        <p:nvPicPr>
          <p:cNvPr id="6" name="Picture 5">
            <a:hlinkClick r:id="rId7"/>
          </p:cNvPr>
          <p:cNvPicPr>
            <a:picLocks noChangeAspect="1"/>
          </p:cNvPicPr>
          <p:nvPr/>
        </p:nvPicPr>
        <p:blipFill>
          <a:blip r:embed="rId8"/>
          <a:stretch>
            <a:fillRect/>
          </a:stretch>
        </p:blipFill>
        <p:spPr>
          <a:xfrm>
            <a:off x="744090" y="1600200"/>
            <a:ext cx="1266825" cy="666750"/>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15000" y="5707792"/>
            <a:ext cx="2971800" cy="725615"/>
          </a:xfrm>
          <a:prstGeom prst="rect">
            <a:avLst/>
          </a:prstGeom>
        </p:spPr>
      </p:pic>
      <p:pic>
        <p:nvPicPr>
          <p:cNvPr id="8" name="Picture 2" descr="Related image">
            <a:hlinkClick r:id="rId10"/>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0000" b="26667"/>
          <a:stretch/>
        </p:blipFill>
        <p:spPr bwMode="auto">
          <a:xfrm>
            <a:off x="619060" y="3980281"/>
            <a:ext cx="1744026" cy="74411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394397" y="1518076"/>
            <a:ext cx="3695242" cy="830997"/>
          </a:xfrm>
          <a:prstGeom prst="rect">
            <a:avLst/>
          </a:prstGeom>
          <a:noFill/>
        </p:spPr>
        <p:txBody>
          <a:bodyPr wrap="none" rtlCol="0">
            <a:spAutoFit/>
          </a:bodyPr>
          <a:lstStyle/>
          <a:p>
            <a:r>
              <a:rPr lang="en-US" sz="1600" dirty="0" smtClean="0">
                <a:latin typeface="Arial" panose="020B0604020202020204" pitchFamily="34" charset="0"/>
              </a:rPr>
              <a:t>Financial Information &amp; Service Center</a:t>
            </a:r>
          </a:p>
          <a:p>
            <a:r>
              <a:rPr lang="en-US" sz="1600" dirty="0" smtClean="0">
                <a:latin typeface="Arial" panose="020B0604020202020204" pitchFamily="34" charset="0"/>
              </a:rPr>
              <a:t>Help with managing your money </a:t>
            </a:r>
          </a:p>
          <a:p>
            <a:r>
              <a:rPr lang="en-US" sz="1600" dirty="0" smtClean="0">
                <a:latin typeface="Arial" panose="020B0604020202020204" pitchFamily="34" charset="0"/>
              </a:rPr>
              <a:t>through this transition</a:t>
            </a:r>
            <a:endParaRPr lang="en-US" sz="1600" dirty="0">
              <a:latin typeface="Arial" panose="020B0604020202020204" pitchFamily="34" charset="0"/>
            </a:endParaRPr>
          </a:p>
        </p:txBody>
      </p:sp>
      <p:sp>
        <p:nvSpPr>
          <p:cNvPr id="11" name="TextBox 10"/>
          <p:cNvSpPr txBox="1"/>
          <p:nvPr/>
        </p:nvSpPr>
        <p:spPr>
          <a:xfrm>
            <a:off x="2415862" y="2742278"/>
            <a:ext cx="4195379" cy="830997"/>
          </a:xfrm>
          <a:prstGeom prst="rect">
            <a:avLst/>
          </a:prstGeom>
          <a:noFill/>
        </p:spPr>
        <p:txBody>
          <a:bodyPr wrap="none" rtlCol="0">
            <a:spAutoFit/>
          </a:bodyPr>
          <a:lstStyle/>
          <a:p>
            <a:r>
              <a:rPr lang="en-US" sz="1600" dirty="0" smtClean="0">
                <a:latin typeface="Arial" panose="020B0604020202020204" pitchFamily="34" charset="0"/>
              </a:rPr>
              <a:t>Assistance with all your personal needs like </a:t>
            </a:r>
          </a:p>
          <a:p>
            <a:r>
              <a:rPr lang="en-US" sz="1600" dirty="0" smtClean="0">
                <a:latin typeface="Arial" panose="020B0604020202020204" pitchFamily="34" charset="0"/>
              </a:rPr>
              <a:t>Food Pantries, Shelters, or </a:t>
            </a:r>
          </a:p>
          <a:p>
            <a:r>
              <a:rPr lang="en-US" sz="1600" dirty="0" smtClean="0">
                <a:latin typeface="Arial" panose="020B0604020202020204" pitchFamily="34" charset="0"/>
              </a:rPr>
              <a:t>Counseling Services</a:t>
            </a:r>
            <a:endParaRPr lang="en-US" sz="1600" dirty="0">
              <a:latin typeface="Arial" panose="020B0604020202020204" pitchFamily="34" charset="0"/>
            </a:endParaRPr>
          </a:p>
        </p:txBody>
      </p:sp>
      <p:sp>
        <p:nvSpPr>
          <p:cNvPr id="13" name="TextBox 12"/>
          <p:cNvSpPr txBox="1"/>
          <p:nvPr/>
        </p:nvSpPr>
        <p:spPr>
          <a:xfrm>
            <a:off x="2415862" y="4086236"/>
            <a:ext cx="3611522" cy="830997"/>
          </a:xfrm>
          <a:prstGeom prst="rect">
            <a:avLst/>
          </a:prstGeom>
          <a:noFill/>
        </p:spPr>
        <p:txBody>
          <a:bodyPr wrap="square" rtlCol="0">
            <a:spAutoFit/>
          </a:bodyPr>
          <a:lstStyle/>
          <a:p>
            <a:pPr>
              <a:defRPr/>
            </a:pPr>
            <a:r>
              <a:rPr lang="en-US" sz="1600" dirty="0" smtClean="0">
                <a:latin typeface="Arial" panose="020B0604020202020204" pitchFamily="34" charset="0"/>
              </a:rPr>
              <a:t>Determining Eligibility for Food share</a:t>
            </a:r>
          </a:p>
          <a:p>
            <a:pPr>
              <a:defRPr/>
            </a:pPr>
            <a:r>
              <a:rPr lang="en-US" sz="1600" dirty="0" smtClean="0">
                <a:latin typeface="Arial" panose="020B0604020202020204" pitchFamily="34" charset="0"/>
              </a:rPr>
              <a:t>Child </a:t>
            </a:r>
            <a:r>
              <a:rPr lang="en-US" sz="1600" dirty="0">
                <a:latin typeface="Arial" panose="020B0604020202020204" pitchFamily="34" charset="0"/>
              </a:rPr>
              <a:t>Care, </a:t>
            </a:r>
            <a:r>
              <a:rPr lang="en-US" sz="1600" dirty="0" smtClean="0">
                <a:latin typeface="Arial" panose="020B0604020202020204" pitchFamily="34" charset="0"/>
              </a:rPr>
              <a:t>Transportation, and</a:t>
            </a:r>
          </a:p>
          <a:p>
            <a:pPr>
              <a:defRPr/>
            </a:pPr>
            <a:r>
              <a:rPr lang="en-US" sz="1600" dirty="0" smtClean="0">
                <a:latin typeface="Arial" panose="020B0604020202020204" pitchFamily="34" charset="0"/>
              </a:rPr>
              <a:t>Energy </a:t>
            </a:r>
            <a:r>
              <a:rPr lang="en-US" sz="1600" dirty="0">
                <a:latin typeface="Arial" panose="020B0604020202020204" pitchFamily="34" charset="0"/>
              </a:rPr>
              <a:t>assistance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006139089"/>
      </p:ext>
    </p:extLst>
  </p:cSld>
  <p:clrMapOvr>
    <a:masterClrMapping/>
  </p:clrMapOvr>
  <p:transition advClick="0" advTm="475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defRPr/>
            </a:pPr>
            <a:r>
              <a:rPr lang="en-US" dirty="0" smtClean="0">
                <a:solidFill>
                  <a:srgbClr val="00B050"/>
                </a:solidFill>
                <a:latin typeface="Arial" panose="020B0604020202020204" pitchFamily="34" charset="0"/>
                <a:cs typeface="Arial" panose="020B0604020202020204" pitchFamily="34" charset="0"/>
              </a:rPr>
              <a:t>EDUCATION RESOURCES</a:t>
            </a:r>
            <a:endParaRPr lang="en-US" dirty="0">
              <a:solidFill>
                <a:srgbClr val="00B050"/>
              </a:solidFill>
              <a:latin typeface="Arial" panose="020B0604020202020204" pitchFamily="34" charset="0"/>
              <a:cs typeface="Arial" panose="020B0604020202020204" pitchFamily="34" charset="0"/>
            </a:endParaRPr>
          </a:p>
        </p:txBody>
      </p:sp>
      <p:pic>
        <p:nvPicPr>
          <p:cNvPr id="17413" name="Picture 1">
            <a:hlinkClick r:id="rId5"/>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60005" y="2141342"/>
            <a:ext cx="1378395" cy="1134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659208" y="2808120"/>
            <a:ext cx="3217419" cy="584775"/>
          </a:xfrm>
          <a:prstGeom prst="rect">
            <a:avLst/>
          </a:prstGeom>
          <a:noFill/>
        </p:spPr>
        <p:txBody>
          <a:bodyPr wrap="none" rtlCol="0">
            <a:spAutoFit/>
          </a:bodyPr>
          <a:lstStyle/>
          <a:p>
            <a:r>
              <a:rPr lang="en-US" sz="1600" dirty="0" smtClean="0">
                <a:latin typeface="Arial" panose="020B0604020202020204" pitchFamily="34" charset="0"/>
              </a:rPr>
              <a:t>Campuses in Appleton, Oshkosh,</a:t>
            </a:r>
          </a:p>
          <a:p>
            <a:r>
              <a:rPr lang="en-US" sz="1600" dirty="0" smtClean="0">
                <a:latin typeface="Arial" panose="020B0604020202020204" pitchFamily="34" charset="0"/>
              </a:rPr>
              <a:t>and Waupaca</a:t>
            </a:r>
            <a:endParaRPr lang="en-US" sz="1600" dirty="0">
              <a:latin typeface="Arial" panose="020B0604020202020204" pitchFamily="34" charset="0"/>
            </a:endParaRPr>
          </a:p>
        </p:txBody>
      </p:sp>
      <p:pic>
        <p:nvPicPr>
          <p:cNvPr id="6" name="Picture 5">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1643" y="3410785"/>
            <a:ext cx="1955118" cy="1177130"/>
          </a:xfrm>
          <a:prstGeom prst="rect">
            <a:avLst/>
          </a:prstGeom>
        </p:spPr>
      </p:pic>
      <p:sp>
        <p:nvSpPr>
          <p:cNvPr id="10" name="TextBox 9"/>
          <p:cNvSpPr txBox="1"/>
          <p:nvPr/>
        </p:nvSpPr>
        <p:spPr>
          <a:xfrm>
            <a:off x="3659208" y="3831843"/>
            <a:ext cx="3948517" cy="584775"/>
          </a:xfrm>
          <a:prstGeom prst="rect">
            <a:avLst/>
          </a:prstGeom>
          <a:noFill/>
        </p:spPr>
        <p:txBody>
          <a:bodyPr wrap="none" rtlCol="0">
            <a:spAutoFit/>
          </a:bodyPr>
          <a:lstStyle/>
          <a:p>
            <a:r>
              <a:rPr lang="en-US" sz="1600" dirty="0" smtClean="0">
                <a:latin typeface="Arial" panose="020B0604020202020204" pitchFamily="34" charset="0"/>
              </a:rPr>
              <a:t>Campuses in Beaver Dam, Fond du Lac, </a:t>
            </a:r>
          </a:p>
          <a:p>
            <a:r>
              <a:rPr lang="en-US" sz="1600" dirty="0" smtClean="0">
                <a:latin typeface="Arial" panose="020B0604020202020204" pitchFamily="34" charset="0"/>
              </a:rPr>
              <a:t>and West Bend</a:t>
            </a:r>
            <a:endParaRPr lang="en-US" sz="1600" dirty="0">
              <a:latin typeface="Arial" panose="020B0604020202020204" pitchFamily="34" charset="0"/>
            </a:endParaRPr>
          </a:p>
        </p:txBody>
      </p:sp>
      <p:sp>
        <p:nvSpPr>
          <p:cNvPr id="7" name="TextBox 6"/>
          <p:cNvSpPr txBox="1"/>
          <p:nvPr/>
        </p:nvSpPr>
        <p:spPr>
          <a:xfrm>
            <a:off x="1097480" y="1417638"/>
            <a:ext cx="3117954" cy="677108"/>
          </a:xfrm>
          <a:prstGeom prst="rect">
            <a:avLst/>
          </a:prstGeom>
          <a:noFill/>
        </p:spPr>
        <p:txBody>
          <a:bodyPr wrap="square" rtlCol="0">
            <a:spAutoFit/>
          </a:bodyPr>
          <a:lstStyle/>
          <a:p>
            <a:pPr marL="285750" indent="-285750" algn="just">
              <a:buFont typeface="Wingdings" panose="05000000000000000000" pitchFamily="2" charset="2"/>
              <a:buChar char="ü"/>
              <a:defRPr/>
            </a:pPr>
            <a:r>
              <a:rPr lang="en-US" altLang="en-US" dirty="0" smtClean="0">
                <a:latin typeface="Arial" panose="020B0604020202020204" pitchFamily="34" charset="0"/>
              </a:rPr>
              <a:t>Career Exploration</a:t>
            </a:r>
          </a:p>
          <a:p>
            <a:pPr marL="285750" indent="-285750" algn="just">
              <a:buFont typeface="Wingdings" panose="05000000000000000000" pitchFamily="2" charset="2"/>
              <a:buChar char="ü"/>
              <a:defRPr/>
            </a:pPr>
            <a:r>
              <a:rPr lang="en-US" altLang="en-US" dirty="0" smtClean="0">
                <a:latin typeface="Arial" panose="020B0604020202020204" pitchFamily="34" charset="0"/>
              </a:rPr>
              <a:t>Enrollment Advisors</a:t>
            </a:r>
            <a:r>
              <a:rPr lang="en-US" altLang="en-US" sz="2000" dirty="0" smtClean="0">
                <a:latin typeface="Arial" panose="020B0604020202020204" pitchFamily="34" charset="0"/>
              </a:rPr>
              <a:t>	</a:t>
            </a:r>
            <a:endParaRPr lang="en-US" sz="2000" dirty="0">
              <a:latin typeface="Arial" panose="020B0604020202020204" pitchFamily="34" charset="0"/>
            </a:endParaRPr>
          </a:p>
        </p:txBody>
      </p: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15000" y="5707792"/>
            <a:ext cx="2971800" cy="725615"/>
          </a:xfrm>
          <a:prstGeom prst="rect">
            <a:avLst/>
          </a:prstGeom>
        </p:spPr>
      </p:pic>
      <p:sp>
        <p:nvSpPr>
          <p:cNvPr id="8" name="TextBox 7"/>
          <p:cNvSpPr txBox="1"/>
          <p:nvPr/>
        </p:nvSpPr>
        <p:spPr>
          <a:xfrm>
            <a:off x="4984783" y="1473060"/>
            <a:ext cx="3063724" cy="646331"/>
          </a:xfrm>
          <a:prstGeom prst="rect">
            <a:avLst/>
          </a:prstGeom>
          <a:noFill/>
        </p:spPr>
        <p:txBody>
          <a:bodyPr wrap="none" rtlCol="0">
            <a:spAutoFit/>
          </a:bodyPr>
          <a:lstStyle/>
          <a:p>
            <a:pPr marL="285750" indent="-285750">
              <a:buFont typeface="Wingdings" panose="05000000000000000000" pitchFamily="2" charset="2"/>
              <a:buChar char="ü"/>
            </a:pPr>
            <a:r>
              <a:rPr lang="en-US" dirty="0" smtClean="0">
                <a:latin typeface="Arial" panose="020B0604020202020204" pitchFamily="34" charset="0"/>
              </a:rPr>
              <a:t>Basic Skills Assessments</a:t>
            </a:r>
          </a:p>
          <a:p>
            <a:pPr marL="285750" indent="-285750">
              <a:buFont typeface="Wingdings" panose="05000000000000000000" pitchFamily="2" charset="2"/>
              <a:buChar char="ü"/>
            </a:pPr>
            <a:r>
              <a:rPr lang="en-US" dirty="0" smtClean="0">
                <a:latin typeface="Arial" panose="020B0604020202020204" pitchFamily="34" charset="0"/>
              </a:rPr>
              <a:t>Short Term Credentials</a:t>
            </a:r>
            <a:endParaRPr lang="en-US" dirty="0">
              <a:latin typeface="Arial" panose="020B0604020202020204" pitchFamily="34" charset="0"/>
            </a:endParaRPr>
          </a:p>
        </p:txBody>
      </p:sp>
      <p:pic>
        <p:nvPicPr>
          <p:cNvPr id="9" name="Picture 8">
            <a:hlinkClick r:id="rId10"/>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4642" y="4919949"/>
            <a:ext cx="2790825" cy="542925"/>
          </a:xfrm>
          <a:prstGeom prst="rect">
            <a:avLst/>
          </a:prstGeom>
        </p:spPr>
      </p:pic>
      <p:sp>
        <p:nvSpPr>
          <p:cNvPr id="11" name="TextBox 10"/>
          <p:cNvSpPr txBox="1"/>
          <p:nvPr/>
        </p:nvSpPr>
        <p:spPr>
          <a:xfrm>
            <a:off x="3659208" y="5006039"/>
            <a:ext cx="3545907" cy="338554"/>
          </a:xfrm>
          <a:prstGeom prst="rect">
            <a:avLst/>
          </a:prstGeom>
          <a:noFill/>
        </p:spPr>
        <p:txBody>
          <a:bodyPr wrap="none" rtlCol="0">
            <a:spAutoFit/>
          </a:bodyPr>
          <a:lstStyle/>
          <a:p>
            <a:r>
              <a:rPr lang="en-US" sz="1600" dirty="0" smtClean="0">
                <a:latin typeface="Arial" panose="020B0604020202020204" pitchFamily="34" charset="0"/>
              </a:rPr>
              <a:t>WIOA Eligible Training Programs List</a:t>
            </a:r>
            <a:endParaRPr lang="en-US" sz="1600" dirty="0">
              <a:latin typeface="Arial" panose="020B0604020202020204" pitchFamily="34" charset="0"/>
            </a:endParaRPr>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504238" y="6218238"/>
            <a:ext cx="487362" cy="487362"/>
          </a:xfrm>
          <a:prstGeom prst="rect">
            <a:avLst/>
          </a:prstGeom>
        </p:spPr>
      </p:pic>
    </p:spTree>
  </p:cSld>
  <p:clrMapOvr>
    <a:masterClrMapping/>
  </p:clrMapOvr>
  <p:transition advClick="0" advTm="512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eaLnBrk="1" hangingPunct="1">
              <a:lnSpc>
                <a:spcPct val="150000"/>
              </a:lnSpc>
              <a:buFont typeface="Wingdings" panose="05000000000000000000" pitchFamily="2" charset="2"/>
              <a:buChar char="ü"/>
            </a:pPr>
            <a:endParaRPr lang="en-US" altLang="en-US" sz="2000" b="1" u="sng" dirty="0" smtClean="0">
              <a:latin typeface="Arial" panose="020B0604020202020204" pitchFamily="34" charset="0"/>
              <a:cs typeface="Arial" panose="020B0604020202020204" pitchFamily="34" charset="0"/>
            </a:endParaRPr>
          </a:p>
          <a:p>
            <a:pPr eaLnBrk="1" hangingPunct="1">
              <a:buFont typeface="Wingdings" panose="05000000000000000000" pitchFamily="2" charset="2"/>
              <a:buChar char="ü"/>
            </a:pPr>
            <a:r>
              <a:rPr lang="en-US" altLang="en-US" sz="2000" b="1" u="sng" dirty="0" smtClean="0">
                <a:latin typeface="Arial" panose="020B0604020202020204" pitchFamily="34" charset="0"/>
                <a:cs typeface="Arial" panose="020B0604020202020204" pitchFamily="34" charset="0"/>
              </a:rPr>
              <a:t>Northern Winnebago</a:t>
            </a:r>
            <a:r>
              <a:rPr lang="en-US" altLang="en-US" sz="2000" dirty="0" smtClean="0">
                <a:latin typeface="Arial" panose="020B0604020202020204" pitchFamily="34" charset="0"/>
                <a:cs typeface="Arial" panose="020B0604020202020204" pitchFamily="34" charset="0"/>
              </a:rPr>
              <a:t> </a:t>
            </a:r>
            <a:r>
              <a:rPr lang="en-US" altLang="en-US" sz="1600" dirty="0" smtClean="0">
                <a:latin typeface="Arial" panose="020B0604020202020204" pitchFamily="34" charset="0"/>
                <a:cs typeface="Arial" panose="020B0604020202020204" pitchFamily="34" charset="0"/>
              </a:rPr>
              <a:t>(Neenah, Menasha, Appleton and Calumet County)</a:t>
            </a:r>
          </a:p>
          <a:p>
            <a:pPr marL="365125" lvl="1" indent="0" eaLnBrk="1" hangingPunct="1">
              <a:buNone/>
            </a:pPr>
            <a:r>
              <a:rPr lang="en-US" altLang="en-US" sz="2000" dirty="0">
                <a:latin typeface="Arial" panose="020B0604020202020204" pitchFamily="34" charset="0"/>
                <a:cs typeface="Arial" panose="020B0604020202020204" pitchFamily="34" charset="0"/>
              </a:rPr>
              <a:t>Donna </a:t>
            </a:r>
            <a:r>
              <a:rPr lang="en-US" altLang="en-US" sz="2000" dirty="0" err="1">
                <a:latin typeface="Arial" panose="020B0604020202020204" pitchFamily="34" charset="0"/>
                <a:cs typeface="Arial" panose="020B0604020202020204" pitchFamily="34" charset="0"/>
              </a:rPr>
              <a:t>Janda</a:t>
            </a:r>
            <a:r>
              <a:rPr lang="en-US" altLang="en-US" sz="2000" dirty="0">
                <a:latin typeface="Arial" panose="020B0604020202020204" pitchFamily="34" charset="0"/>
                <a:cs typeface="Arial" panose="020B0604020202020204" pitchFamily="34" charset="0"/>
              </a:rPr>
              <a:t> </a:t>
            </a:r>
            <a:r>
              <a:rPr lang="en-US" altLang="en-US" sz="2000" dirty="0" smtClean="0">
                <a:latin typeface="Arial" panose="020B0604020202020204" pitchFamily="34" charset="0"/>
                <a:cs typeface="Arial" panose="020B0604020202020204" pitchFamily="34" charset="0"/>
              </a:rPr>
              <a:t>	(</a:t>
            </a:r>
            <a:r>
              <a:rPr lang="en-US" altLang="en-US" sz="2000" dirty="0">
                <a:latin typeface="Arial" panose="020B0604020202020204" pitchFamily="34" charset="0"/>
                <a:cs typeface="Arial" panose="020B0604020202020204" pitchFamily="34" charset="0"/>
              </a:rPr>
              <a:t>920) </a:t>
            </a:r>
            <a:r>
              <a:rPr lang="en-US" altLang="en-US" sz="2000" dirty="0" smtClean="0">
                <a:latin typeface="Arial" panose="020B0604020202020204" pitchFamily="34" charset="0"/>
                <a:cs typeface="Arial" panose="020B0604020202020204" pitchFamily="34" charset="0"/>
              </a:rPr>
              <a:t>968-6373</a:t>
            </a:r>
          </a:p>
          <a:p>
            <a:pPr marL="365125" lvl="1" indent="0" eaLnBrk="1" hangingPunct="1">
              <a:buNone/>
            </a:pPr>
            <a:r>
              <a:rPr lang="en-US" altLang="en-US" sz="2000" dirty="0" smtClean="0">
                <a:latin typeface="Arial" panose="020B0604020202020204" pitchFamily="34" charset="0"/>
                <a:cs typeface="Arial" panose="020B0604020202020204" pitchFamily="34" charset="0"/>
              </a:rPr>
              <a:t>Lisa </a:t>
            </a:r>
            <a:r>
              <a:rPr lang="en-US" altLang="en-US" sz="2000" dirty="0" err="1" smtClean="0">
                <a:latin typeface="Arial" panose="020B0604020202020204" pitchFamily="34" charset="0"/>
                <a:cs typeface="Arial" panose="020B0604020202020204" pitchFamily="34" charset="0"/>
              </a:rPr>
              <a:t>MaKarrall</a:t>
            </a:r>
            <a:r>
              <a:rPr lang="en-US" altLang="en-US" sz="2000" dirty="0" smtClean="0">
                <a:latin typeface="Arial" panose="020B0604020202020204" pitchFamily="34" charset="0"/>
                <a:cs typeface="Arial" panose="020B0604020202020204" pitchFamily="34" charset="0"/>
              </a:rPr>
              <a:t>	(920) 470-2744</a:t>
            </a:r>
          </a:p>
          <a:p>
            <a:pPr marL="365125" lvl="1" indent="0" eaLnBrk="1" hangingPunct="1">
              <a:buNone/>
            </a:pPr>
            <a:endParaRPr lang="en-US" altLang="en-US" sz="2000" dirty="0">
              <a:latin typeface="Arial" panose="020B0604020202020204" pitchFamily="34" charset="0"/>
              <a:cs typeface="Arial" panose="020B0604020202020204" pitchFamily="34" charset="0"/>
            </a:endParaRPr>
          </a:p>
          <a:p>
            <a:pPr eaLnBrk="1" hangingPunct="1">
              <a:buFont typeface="Wingdings" panose="05000000000000000000" pitchFamily="2" charset="2"/>
              <a:buChar char="ü"/>
            </a:pPr>
            <a:r>
              <a:rPr lang="en-US" altLang="en-US" sz="2000" b="1" u="sng" dirty="0" smtClean="0">
                <a:latin typeface="Arial" panose="020B0604020202020204" pitchFamily="34" charset="0"/>
                <a:cs typeface="Arial" panose="020B0604020202020204" pitchFamily="34" charset="0"/>
              </a:rPr>
              <a:t>Fond du Lac and Southern Winnebago County</a:t>
            </a:r>
            <a:r>
              <a:rPr lang="en-US" altLang="en-US" sz="2000" dirty="0" smtClean="0">
                <a:latin typeface="Arial" panose="020B0604020202020204" pitchFamily="34" charset="0"/>
                <a:cs typeface="Arial" panose="020B0604020202020204" pitchFamily="34" charset="0"/>
              </a:rPr>
              <a:t> </a:t>
            </a:r>
            <a:r>
              <a:rPr lang="en-US" altLang="en-US" sz="1600" dirty="0" smtClean="0">
                <a:latin typeface="Arial" panose="020B0604020202020204" pitchFamily="34" charset="0"/>
                <a:cs typeface="Arial" panose="020B0604020202020204" pitchFamily="34" charset="0"/>
              </a:rPr>
              <a:t>(Oshkosh area)</a:t>
            </a:r>
          </a:p>
          <a:p>
            <a:pPr marL="365125" lvl="1" indent="0" eaLnBrk="1" hangingPunct="1">
              <a:buNone/>
            </a:pPr>
            <a:r>
              <a:rPr lang="en-US" altLang="en-US" sz="2000" dirty="0" smtClean="0">
                <a:latin typeface="Arial" panose="020B0604020202020204" pitchFamily="34" charset="0"/>
                <a:cs typeface="Arial" panose="020B0604020202020204" pitchFamily="34" charset="0"/>
              </a:rPr>
              <a:t>Alene </a:t>
            </a:r>
            <a:r>
              <a:rPr lang="en-US" altLang="en-US" sz="2000" dirty="0" err="1" smtClean="0">
                <a:latin typeface="Arial" panose="020B0604020202020204" pitchFamily="34" charset="0"/>
                <a:cs typeface="Arial" panose="020B0604020202020204" pitchFamily="34" charset="0"/>
              </a:rPr>
              <a:t>Leazer</a:t>
            </a:r>
            <a:r>
              <a:rPr lang="en-US" altLang="en-US" sz="2000" dirty="0">
                <a:latin typeface="Arial" panose="020B0604020202020204" pitchFamily="34" charset="0"/>
                <a:cs typeface="Arial" panose="020B0604020202020204" pitchFamily="34" charset="0"/>
              </a:rPr>
              <a:t>	</a:t>
            </a:r>
            <a:r>
              <a:rPr lang="en-US" altLang="en-US" sz="2000" dirty="0" smtClean="0">
                <a:latin typeface="Arial" panose="020B0604020202020204" pitchFamily="34" charset="0"/>
                <a:cs typeface="Arial" panose="020B0604020202020204" pitchFamily="34" charset="0"/>
              </a:rPr>
              <a:t>(920) 960-3031</a:t>
            </a:r>
          </a:p>
          <a:p>
            <a:pPr marL="365125" lvl="1" indent="0" eaLnBrk="1" hangingPunct="1">
              <a:buNone/>
            </a:pPr>
            <a:endParaRPr lang="en-US" altLang="en-US" sz="2000" dirty="0" smtClean="0">
              <a:latin typeface="Arial" panose="020B0604020202020204" pitchFamily="34" charset="0"/>
              <a:cs typeface="Arial" panose="020B0604020202020204" pitchFamily="34" charset="0"/>
            </a:endParaRPr>
          </a:p>
          <a:p>
            <a:pPr eaLnBrk="1" hangingPunct="1">
              <a:buFont typeface="Wingdings" panose="05000000000000000000" pitchFamily="2" charset="2"/>
              <a:buChar char="ü"/>
            </a:pPr>
            <a:r>
              <a:rPr lang="en-US" altLang="en-US" sz="2000" b="1" u="sng" dirty="0" smtClean="0">
                <a:latin typeface="Arial" panose="020B0604020202020204" pitchFamily="34" charset="0"/>
                <a:cs typeface="Arial" panose="020B0604020202020204" pitchFamily="34" charset="0"/>
              </a:rPr>
              <a:t>Waupaca, Waushara and Green Lake Counties</a:t>
            </a:r>
          </a:p>
          <a:p>
            <a:pPr marL="365125" lvl="1" indent="0" eaLnBrk="1" hangingPunct="1">
              <a:buNone/>
            </a:pPr>
            <a:r>
              <a:rPr lang="en-US" altLang="en-US" sz="2000" dirty="0" smtClean="0">
                <a:latin typeface="Arial" panose="020B0604020202020204" pitchFamily="34" charset="0"/>
                <a:cs typeface="Arial" panose="020B0604020202020204" pitchFamily="34" charset="0"/>
              </a:rPr>
              <a:t>Lisa </a:t>
            </a:r>
            <a:r>
              <a:rPr lang="en-US" altLang="en-US" sz="2000" dirty="0" err="1" smtClean="0">
                <a:latin typeface="Arial" panose="020B0604020202020204" pitchFamily="34" charset="0"/>
                <a:cs typeface="Arial" panose="020B0604020202020204" pitchFamily="34" charset="0"/>
              </a:rPr>
              <a:t>MaKarrall</a:t>
            </a:r>
            <a:r>
              <a:rPr lang="en-US" altLang="en-US" sz="2000" dirty="0" smtClean="0">
                <a:latin typeface="Arial" panose="020B0604020202020204" pitchFamily="34" charset="0"/>
                <a:cs typeface="Arial" panose="020B0604020202020204" pitchFamily="34" charset="0"/>
              </a:rPr>
              <a:t>	(920) 470-2744</a:t>
            </a:r>
          </a:p>
          <a:p>
            <a:pPr marL="109537" indent="0" eaLnBrk="1" hangingPunct="1">
              <a:buNone/>
            </a:pPr>
            <a:endParaRPr lang="en-US" altLang="en-US" sz="2000" dirty="0" smtClean="0">
              <a:latin typeface="Arial" panose="020B0604020202020204" pitchFamily="34" charset="0"/>
              <a:cs typeface="Arial" panose="020B0604020202020204" pitchFamily="34" charset="0"/>
            </a:endParaRPr>
          </a:p>
        </p:txBody>
      </p:sp>
      <p:sp>
        <p:nvSpPr>
          <p:cNvPr id="3" name="Title 2"/>
          <p:cNvSpPr>
            <a:spLocks noGrp="1"/>
          </p:cNvSpPr>
          <p:nvPr>
            <p:ph type="title"/>
          </p:nvPr>
        </p:nvSpPr>
        <p:spPr/>
        <p:txBody>
          <a:bodyPr>
            <a:normAutofit fontScale="90000"/>
          </a:bodyPr>
          <a:lstStyle/>
          <a:p>
            <a:pPr algn="ctr" eaLnBrk="1" fontAlgn="auto" hangingPunct="1">
              <a:spcAft>
                <a:spcPts val="0"/>
              </a:spcAft>
              <a:defRPr/>
            </a:pPr>
            <a:r>
              <a:rPr lang="en-US" sz="4000" dirty="0" smtClean="0">
                <a:solidFill>
                  <a:srgbClr val="00B050"/>
                </a:solidFill>
                <a:latin typeface="Arial" panose="020B0604020202020204" pitchFamily="34" charset="0"/>
                <a:cs typeface="Arial" panose="020B0604020202020204" pitchFamily="34" charset="0"/>
              </a:rPr>
              <a:t>CAREER PLANNER </a:t>
            </a:r>
            <a:br>
              <a:rPr lang="en-US" sz="4000" dirty="0" smtClean="0">
                <a:solidFill>
                  <a:srgbClr val="00B050"/>
                </a:solidFill>
                <a:latin typeface="Arial" panose="020B0604020202020204" pitchFamily="34" charset="0"/>
                <a:cs typeface="Arial" panose="020B0604020202020204" pitchFamily="34" charset="0"/>
              </a:rPr>
            </a:br>
            <a:r>
              <a:rPr lang="en-US" sz="4000" dirty="0" smtClean="0">
                <a:solidFill>
                  <a:srgbClr val="00B050"/>
                </a:solidFill>
                <a:latin typeface="Arial" panose="020B0604020202020204" pitchFamily="34" charset="0"/>
                <a:cs typeface="Arial" panose="020B0604020202020204" pitchFamily="34" charset="0"/>
              </a:rPr>
              <a:t>CONTACT INFORMATION</a:t>
            </a:r>
            <a:endParaRPr lang="en-US" sz="4000"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0" y="5707792"/>
            <a:ext cx="2971800" cy="725615"/>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04357540"/>
      </p:ext>
    </p:extLst>
  </p:cSld>
  <p:clrMapOvr>
    <a:masterClrMapping/>
  </p:clrMapOvr>
  <p:transition advClick="0" advTm="327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eaLnBrk="1" fontAlgn="auto" hangingPunct="1">
              <a:spcAft>
                <a:spcPts val="0"/>
              </a:spcAft>
              <a:defRPr/>
            </a:pPr>
            <a:r>
              <a:rPr lang="en-US" sz="4400" dirty="0" smtClean="0">
                <a:solidFill>
                  <a:srgbClr val="00B050"/>
                </a:solidFill>
                <a:latin typeface="Arial" panose="020B0604020202020204" pitchFamily="34" charset="0"/>
                <a:cs typeface="Arial" panose="020B0604020202020204" pitchFamily="34" charset="0"/>
              </a:rPr>
              <a:t>NEXT STEPS</a:t>
            </a:r>
            <a:endParaRPr lang="en-US" sz="4400" dirty="0"/>
          </a:p>
        </p:txBody>
      </p:sp>
      <p:sp>
        <p:nvSpPr>
          <p:cNvPr id="4" name="TextBox 3"/>
          <p:cNvSpPr txBox="1">
            <a:spLocks noChangeArrowheads="1"/>
          </p:cNvSpPr>
          <p:nvPr/>
        </p:nvSpPr>
        <p:spPr bwMode="auto">
          <a:xfrm>
            <a:off x="1524000" y="4440820"/>
            <a:ext cx="6377836" cy="584775"/>
          </a:xfrm>
          <a:prstGeom prst="rect">
            <a:avLst/>
          </a:prstGeom>
          <a:solidFill>
            <a:srgbClr val="FFC000"/>
          </a:solidFill>
          <a:ln w="19050">
            <a:solidFill>
              <a:schemeClr val="tx1"/>
            </a:solidFill>
            <a:miter lim="800000"/>
            <a:headEnd/>
            <a:tailEnd/>
          </a:ln>
        </p:spPr>
        <p:txBody>
          <a:bodyPr wrap="none">
            <a:spAutoFit/>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r>
              <a:rPr lang="en-US" altLang="en-US" sz="3200" b="1" dirty="0" smtClean="0">
                <a:latin typeface="Calibri" panose="020F0502020204030204" pitchFamily="34" charset="0"/>
              </a:rPr>
              <a:t>What do </a:t>
            </a:r>
            <a:r>
              <a:rPr lang="en-US" altLang="en-US" sz="3200" b="1" u="sng" dirty="0" smtClean="0">
                <a:latin typeface="Calibri" panose="020F0502020204030204" pitchFamily="34" charset="0"/>
              </a:rPr>
              <a:t>YOU</a:t>
            </a:r>
            <a:r>
              <a:rPr lang="en-US" altLang="en-US" sz="3200" b="1" dirty="0" smtClean="0">
                <a:latin typeface="Calibri" panose="020F0502020204030204" pitchFamily="34" charset="0"/>
              </a:rPr>
              <a:t> </a:t>
            </a:r>
            <a:r>
              <a:rPr lang="en-US" altLang="en-US" sz="3200" b="1" dirty="0">
                <a:latin typeface="Calibri" panose="020F0502020204030204" pitchFamily="34" charset="0"/>
              </a:rPr>
              <a:t>want for </a:t>
            </a:r>
            <a:r>
              <a:rPr lang="en-US" altLang="en-US" sz="3200" b="1" u="sng" dirty="0">
                <a:latin typeface="Calibri" panose="020F0502020204030204" pitchFamily="34" charset="0"/>
              </a:rPr>
              <a:t>YOUR</a:t>
            </a:r>
            <a:r>
              <a:rPr lang="en-US" altLang="en-US" sz="3200" b="1" dirty="0">
                <a:latin typeface="Calibri" panose="020F0502020204030204" pitchFamily="34" charset="0"/>
              </a:rPr>
              <a:t> future!</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0" y="5707792"/>
            <a:ext cx="2971800" cy="72561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8999" y="1365614"/>
            <a:ext cx="2977785" cy="2977785"/>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p:transition advClick="0" advTm="262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eaLnBrk="1" fontAlgn="auto" hangingPunct="1">
              <a:spcAft>
                <a:spcPts val="0"/>
              </a:spcAft>
              <a:defRPr/>
            </a:pPr>
            <a:r>
              <a:rPr lang="en-US" sz="4000" dirty="0" smtClean="0">
                <a:solidFill>
                  <a:srgbClr val="00B050"/>
                </a:solidFill>
                <a:latin typeface="Arial" panose="020B0604020202020204" pitchFamily="34" charset="0"/>
                <a:cs typeface="Arial" panose="020B0604020202020204" pitchFamily="34" charset="0"/>
              </a:rPr>
              <a:t>WHAT YOU WILL              TODAY</a:t>
            </a:r>
            <a:endParaRPr lang="en-US" sz="4000" dirty="0"/>
          </a:p>
        </p:txBody>
      </p:sp>
      <p:sp>
        <p:nvSpPr>
          <p:cNvPr id="2" name="Content Placeholder 1"/>
          <p:cNvSpPr>
            <a:spLocks noGrp="1"/>
          </p:cNvSpPr>
          <p:nvPr>
            <p:ph sz="quarter" idx="2"/>
          </p:nvPr>
        </p:nvSpPr>
        <p:spPr/>
        <p:txBody>
          <a:bodyPr>
            <a:normAutofit/>
          </a:bodyPr>
          <a:lstStyle/>
          <a:p>
            <a:pPr marL="365760" indent="-256032" algn="just" eaLnBrk="1" fontAlgn="auto" hangingPunct="1">
              <a:spcAft>
                <a:spcPts val="0"/>
              </a:spcAft>
              <a:buFont typeface="Wingdings" panose="05000000000000000000" pitchFamily="2" charset="2"/>
              <a:buChar char="Ø"/>
              <a:defRPr/>
            </a:pPr>
            <a:endParaRPr lang="en-US" sz="1800" dirty="0" smtClean="0">
              <a:latin typeface="Arial" panose="020B0604020202020204" pitchFamily="34" charset="0"/>
              <a:cs typeface="Arial" panose="020B0604020202020204" pitchFamily="34" charset="0"/>
            </a:endParaRPr>
          </a:p>
          <a:p>
            <a:pPr marL="365760" indent="-256032" eaLnBrk="1" fontAlgn="auto" hangingPunct="1">
              <a:lnSpc>
                <a:spcPct val="150000"/>
              </a:lnSpc>
              <a:spcAft>
                <a:spcPts val="0"/>
              </a:spcAft>
              <a:buFont typeface="Wingdings" panose="05000000000000000000" pitchFamily="2" charset="2"/>
              <a:buChar char="Ø"/>
              <a:defRPr/>
            </a:pPr>
            <a:r>
              <a:rPr lang="en-US" sz="1800" dirty="0" smtClean="0">
                <a:latin typeface="Arial" panose="020B0604020202020204" pitchFamily="34" charset="0"/>
                <a:cs typeface="Arial" panose="020B0604020202020204" pitchFamily="34" charset="0"/>
              </a:rPr>
              <a:t>WIOA DW Services</a:t>
            </a:r>
          </a:p>
          <a:p>
            <a:pPr marL="365760" indent="-256032" eaLnBrk="1" fontAlgn="auto" hangingPunct="1">
              <a:lnSpc>
                <a:spcPct val="150000"/>
              </a:lnSpc>
              <a:spcAft>
                <a:spcPts val="0"/>
              </a:spcAft>
              <a:buFont typeface="Wingdings" panose="05000000000000000000" pitchFamily="2" charset="2"/>
              <a:buChar char="Ø"/>
              <a:defRPr/>
            </a:pPr>
            <a:r>
              <a:rPr lang="en-US" sz="1800" dirty="0" smtClean="0">
                <a:latin typeface="Arial" panose="020B0604020202020204" pitchFamily="34" charset="0"/>
                <a:cs typeface="Arial" panose="020B0604020202020204" pitchFamily="34" charset="0"/>
              </a:rPr>
              <a:t>On-Line Job Center Services</a:t>
            </a:r>
          </a:p>
          <a:p>
            <a:pPr marL="365760" indent="-256032" eaLnBrk="1" fontAlgn="auto" hangingPunct="1">
              <a:lnSpc>
                <a:spcPct val="150000"/>
              </a:lnSpc>
              <a:spcAft>
                <a:spcPts val="0"/>
              </a:spcAft>
              <a:buFont typeface="Wingdings" panose="05000000000000000000" pitchFamily="2" charset="2"/>
              <a:buChar char="Ø"/>
              <a:defRPr/>
            </a:pPr>
            <a:r>
              <a:rPr lang="en-US" sz="1800" dirty="0" smtClean="0">
                <a:latin typeface="Arial" panose="020B0604020202020204" pitchFamily="34" charset="0"/>
                <a:cs typeface="Arial" panose="020B0604020202020204" pitchFamily="34" charset="0"/>
              </a:rPr>
              <a:t>Registering on Job Center of Wisconsin (JCW)</a:t>
            </a:r>
          </a:p>
          <a:p>
            <a:pPr marL="365760" indent="-256032" eaLnBrk="1" fontAlgn="auto" hangingPunct="1">
              <a:lnSpc>
                <a:spcPct val="150000"/>
              </a:lnSpc>
              <a:spcAft>
                <a:spcPts val="0"/>
              </a:spcAft>
              <a:buFont typeface="Wingdings" panose="05000000000000000000" pitchFamily="2" charset="2"/>
              <a:buChar char="Ø"/>
              <a:defRPr/>
            </a:pPr>
            <a:r>
              <a:rPr lang="en-US" sz="1800" dirty="0" smtClean="0">
                <a:latin typeface="Arial" panose="020B0604020202020204" pitchFamily="34" charset="0"/>
                <a:cs typeface="Arial" panose="020B0604020202020204" pitchFamily="34" charset="0"/>
              </a:rPr>
              <a:t>Skill Explorer</a:t>
            </a:r>
          </a:p>
          <a:p>
            <a:pPr marL="365760" indent="-256032" eaLnBrk="1" fontAlgn="auto" hangingPunct="1">
              <a:lnSpc>
                <a:spcPct val="150000"/>
              </a:lnSpc>
              <a:spcAft>
                <a:spcPts val="0"/>
              </a:spcAft>
              <a:buFont typeface="Wingdings" panose="05000000000000000000" pitchFamily="2" charset="2"/>
              <a:buChar char="Ø"/>
              <a:defRPr/>
            </a:pPr>
            <a:r>
              <a:rPr lang="en-US" sz="1800" dirty="0">
                <a:latin typeface="Arial" panose="020B0604020202020204" pitchFamily="34" charset="0"/>
                <a:cs typeface="Arial" panose="020B0604020202020204" pitchFamily="34" charset="0"/>
              </a:rPr>
              <a:t>Navigating Your UI Claim</a:t>
            </a:r>
          </a:p>
          <a:p>
            <a:pPr marL="365760" indent="-256032" eaLnBrk="1" fontAlgn="auto" hangingPunct="1">
              <a:lnSpc>
                <a:spcPct val="150000"/>
              </a:lnSpc>
              <a:spcAft>
                <a:spcPts val="0"/>
              </a:spcAft>
              <a:buFont typeface="Wingdings" panose="05000000000000000000" pitchFamily="2" charset="2"/>
              <a:buChar char="Ø"/>
              <a:defRPr/>
            </a:pPr>
            <a:endParaRPr lang="en-US" sz="1800" b="1" dirty="0" smtClean="0">
              <a:latin typeface="Arial" panose="020B0604020202020204" pitchFamily="34" charset="0"/>
              <a:cs typeface="Arial" panose="020B0604020202020204" pitchFamily="34" charset="0"/>
            </a:endParaRPr>
          </a:p>
          <a:p>
            <a:pPr marL="365760" indent="-256032" algn="ctr" eaLnBrk="1" fontAlgn="auto" hangingPunct="1">
              <a:spcAft>
                <a:spcPts val="0"/>
              </a:spcAft>
              <a:buFont typeface="Wingdings 3"/>
              <a:buChar char=""/>
              <a:defRPr/>
            </a:pPr>
            <a:endParaRPr lang="en-US" dirty="0"/>
          </a:p>
        </p:txBody>
      </p:sp>
      <p:sp>
        <p:nvSpPr>
          <p:cNvPr id="8" name="Content Placeholder 7"/>
          <p:cNvSpPr>
            <a:spLocks noGrp="1"/>
          </p:cNvSpPr>
          <p:nvPr>
            <p:ph sz="quarter" idx="4"/>
          </p:nvPr>
        </p:nvSpPr>
        <p:spPr/>
        <p:txBody>
          <a:bodyPr/>
          <a:lstStyle/>
          <a:p>
            <a:endParaRPr lang="en-US" sz="1600" dirty="0" smtClean="0">
              <a:latin typeface="Arial" panose="020B0604020202020204" pitchFamily="34" charset="0"/>
              <a:cs typeface="Arial" panose="020B0604020202020204" pitchFamily="34" charset="0"/>
            </a:endParaRPr>
          </a:p>
          <a:p>
            <a:pPr>
              <a:lnSpc>
                <a:spcPct val="150000"/>
              </a:lnSpc>
            </a:pPr>
            <a:r>
              <a:rPr lang="en-US" sz="1800" dirty="0" smtClean="0">
                <a:latin typeface="Arial" panose="020B0604020202020204" pitchFamily="34" charset="0"/>
                <a:cs typeface="Arial" panose="020B0604020202020204" pitchFamily="34" charset="0"/>
              </a:rPr>
              <a:t>Prior to Your Layoff Date</a:t>
            </a:r>
          </a:p>
          <a:p>
            <a:pPr>
              <a:lnSpc>
                <a:spcPct val="150000"/>
              </a:lnSpc>
            </a:pPr>
            <a:r>
              <a:rPr lang="en-US" sz="1800" dirty="0" smtClean="0">
                <a:latin typeface="Arial" panose="020B0604020202020204" pitchFamily="34" charset="0"/>
                <a:cs typeface="Arial" panose="020B0604020202020204" pitchFamily="34" charset="0"/>
              </a:rPr>
              <a:t>Healthcare Coverage Options</a:t>
            </a:r>
          </a:p>
          <a:p>
            <a:pPr>
              <a:lnSpc>
                <a:spcPct val="150000"/>
              </a:lnSpc>
            </a:pPr>
            <a:r>
              <a:rPr lang="en-US" sz="1800" dirty="0" smtClean="0">
                <a:latin typeface="Arial" panose="020B0604020202020204" pitchFamily="34" charset="0"/>
                <a:cs typeface="Arial" panose="020B0604020202020204" pitchFamily="34" charset="0"/>
              </a:rPr>
              <a:t>Community Resources</a:t>
            </a:r>
          </a:p>
          <a:p>
            <a:pPr>
              <a:lnSpc>
                <a:spcPct val="150000"/>
              </a:lnSpc>
            </a:pPr>
            <a:r>
              <a:rPr lang="en-US" sz="1800" dirty="0" smtClean="0">
                <a:latin typeface="Arial" panose="020B0604020202020204" pitchFamily="34" charset="0"/>
                <a:cs typeface="Arial" panose="020B0604020202020204" pitchFamily="34" charset="0"/>
              </a:rPr>
              <a:t>Education Resources</a:t>
            </a:r>
          </a:p>
          <a:p>
            <a:pPr>
              <a:lnSpc>
                <a:spcPct val="150000"/>
              </a:lnSpc>
            </a:pPr>
            <a:r>
              <a:rPr lang="en-US" sz="1800" dirty="0" smtClean="0">
                <a:latin typeface="Arial" panose="020B0604020202020204" pitchFamily="34" charset="0"/>
                <a:cs typeface="Arial" panose="020B0604020202020204" pitchFamily="34" charset="0"/>
              </a:rPr>
              <a:t>Career Planner Information</a:t>
            </a:r>
          </a:p>
          <a:p>
            <a:pPr>
              <a:lnSpc>
                <a:spcPct val="150000"/>
              </a:lnSpc>
            </a:pPr>
            <a:r>
              <a:rPr lang="en-US" sz="1800" dirty="0" smtClean="0">
                <a:latin typeface="Arial" panose="020B0604020202020204" pitchFamily="34" charset="0"/>
                <a:cs typeface="Arial" panose="020B0604020202020204" pitchFamily="34" charset="0"/>
              </a:rPr>
              <a:t>Next Steps</a:t>
            </a:r>
          </a:p>
          <a:p>
            <a:endParaRPr lang="en-US" sz="1600" dirty="0" smtClean="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200" y="241086"/>
            <a:ext cx="1594217" cy="1060879"/>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5000" y="5707792"/>
            <a:ext cx="2971800" cy="725615"/>
          </a:xfrm>
          <a:prstGeom prst="rect">
            <a:avLst/>
          </a:prstGeom>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p:transition advClick="0" advTm="315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defRPr/>
            </a:pPr>
            <a:r>
              <a:rPr lang="en-US" sz="4000" dirty="0" smtClean="0">
                <a:solidFill>
                  <a:srgbClr val="00B050"/>
                </a:solidFill>
                <a:latin typeface="Arial" panose="020B0604020202020204" pitchFamily="34" charset="0"/>
                <a:cs typeface="Arial" panose="020B0604020202020204" pitchFamily="34" charset="0"/>
              </a:rPr>
              <a:t>WIOA DW SERVICES</a:t>
            </a:r>
            <a:endParaRPr lang="en-US" sz="4000" dirty="0"/>
          </a:p>
        </p:txBody>
      </p:sp>
      <p:sp>
        <p:nvSpPr>
          <p:cNvPr id="6" name="Text Placeholder 5"/>
          <p:cNvSpPr>
            <a:spLocks noGrp="1"/>
          </p:cNvSpPr>
          <p:nvPr>
            <p:ph type="body" idx="1"/>
          </p:nvPr>
        </p:nvSpPr>
        <p:spPr>
          <a:xfrm>
            <a:off x="438462" y="4875552"/>
            <a:ext cx="4040188" cy="762000"/>
          </a:xfrm>
        </p:spPr>
        <p:txBody>
          <a:bodyPr/>
          <a:lstStyle/>
          <a:p>
            <a:pPr algn="ctr"/>
            <a:r>
              <a:rPr lang="en-US" dirty="0" smtClean="0">
                <a:latin typeface="Arial" panose="020B0604020202020204" pitchFamily="34" charset="0"/>
                <a:cs typeface="Arial" panose="020B0604020202020204" pitchFamily="34" charset="0"/>
              </a:rPr>
              <a:t>Job Search</a:t>
            </a:r>
            <a:endParaRPr lang="en-US" dirty="0">
              <a:latin typeface="Arial" panose="020B0604020202020204" pitchFamily="34" charset="0"/>
              <a:cs typeface="Arial" panose="020B0604020202020204" pitchFamily="34" charset="0"/>
            </a:endParaRPr>
          </a:p>
        </p:txBody>
      </p:sp>
      <p:sp>
        <p:nvSpPr>
          <p:cNvPr id="8" name="Text Placeholder 7"/>
          <p:cNvSpPr>
            <a:spLocks noGrp="1"/>
          </p:cNvSpPr>
          <p:nvPr>
            <p:ph type="body" sz="half" idx="3"/>
          </p:nvPr>
        </p:nvSpPr>
        <p:spPr>
          <a:xfrm>
            <a:off x="4645025" y="4888807"/>
            <a:ext cx="4041775" cy="762000"/>
          </a:xfrm>
        </p:spPr>
        <p:txBody>
          <a:bodyPr/>
          <a:lstStyle/>
          <a:p>
            <a:pPr algn="ctr"/>
            <a:r>
              <a:rPr lang="en-US" dirty="0" smtClean="0">
                <a:latin typeface="Arial" panose="020B0604020202020204" pitchFamily="34" charset="0"/>
                <a:cs typeface="Arial" panose="020B0604020202020204" pitchFamily="34" charset="0"/>
              </a:rPr>
              <a:t>Education &amp; Training</a:t>
            </a:r>
            <a:endParaRPr lang="en-US" dirty="0">
              <a:latin typeface="Arial" panose="020B0604020202020204" pitchFamily="34" charset="0"/>
              <a:cs typeface="Arial" panose="020B0604020202020204" pitchFamily="34" charset="0"/>
            </a:endParaRPr>
          </a:p>
        </p:txBody>
      </p:sp>
      <p:sp>
        <p:nvSpPr>
          <p:cNvPr id="7" name="Content Placeholder 6"/>
          <p:cNvSpPr>
            <a:spLocks noGrp="1"/>
          </p:cNvSpPr>
          <p:nvPr>
            <p:ph sz="quarter" idx="2"/>
          </p:nvPr>
        </p:nvSpPr>
        <p:spPr>
          <a:xfrm>
            <a:off x="457200" y="1444294"/>
            <a:ext cx="4040188" cy="3432507"/>
          </a:xfrm>
        </p:spPr>
        <p:txBody>
          <a:bodyPr/>
          <a:lstStyle/>
          <a:p>
            <a:pPr>
              <a:lnSpc>
                <a:spcPct val="150000"/>
              </a:lnSpc>
            </a:pPr>
            <a:r>
              <a:rPr lang="en-US" sz="2300" dirty="0" smtClean="0">
                <a:latin typeface="Arial" panose="020B0604020202020204" pitchFamily="34" charset="0"/>
                <a:cs typeface="Arial" panose="020B0604020202020204" pitchFamily="34" charset="0"/>
              </a:rPr>
              <a:t>Resume Development</a:t>
            </a:r>
          </a:p>
          <a:p>
            <a:pPr>
              <a:lnSpc>
                <a:spcPct val="150000"/>
              </a:lnSpc>
            </a:pPr>
            <a:r>
              <a:rPr lang="en-US" sz="2300" dirty="0" smtClean="0">
                <a:latin typeface="Arial" panose="020B0604020202020204" pitchFamily="34" charset="0"/>
                <a:cs typeface="Arial" panose="020B0604020202020204" pitchFamily="34" charset="0"/>
              </a:rPr>
              <a:t>Cover Letter Development</a:t>
            </a:r>
          </a:p>
          <a:p>
            <a:pPr>
              <a:lnSpc>
                <a:spcPct val="150000"/>
              </a:lnSpc>
            </a:pPr>
            <a:r>
              <a:rPr lang="en-US" sz="2300" dirty="0" smtClean="0">
                <a:latin typeface="Arial" panose="020B0604020202020204" pitchFamily="34" charset="0"/>
                <a:cs typeface="Arial" panose="020B0604020202020204" pitchFamily="34" charset="0"/>
              </a:rPr>
              <a:t>Mock Interviews</a:t>
            </a:r>
          </a:p>
          <a:p>
            <a:pPr>
              <a:lnSpc>
                <a:spcPct val="150000"/>
              </a:lnSpc>
            </a:pPr>
            <a:r>
              <a:rPr lang="en-US" sz="2300" dirty="0" smtClean="0">
                <a:latin typeface="Arial" panose="020B0604020202020204" pitchFamily="34" charset="0"/>
                <a:cs typeface="Arial" panose="020B0604020202020204" pitchFamily="34" charset="0"/>
              </a:rPr>
              <a:t>Support Services</a:t>
            </a:r>
            <a:endParaRPr lang="en-US" sz="2300" dirty="0">
              <a:latin typeface="Arial" panose="020B0604020202020204" pitchFamily="34" charset="0"/>
              <a:cs typeface="Arial" panose="020B0604020202020204" pitchFamily="34" charset="0"/>
            </a:endParaRPr>
          </a:p>
        </p:txBody>
      </p:sp>
      <p:sp>
        <p:nvSpPr>
          <p:cNvPr id="9" name="Content Placeholder 8"/>
          <p:cNvSpPr>
            <a:spLocks noGrp="1"/>
          </p:cNvSpPr>
          <p:nvPr>
            <p:ph sz="quarter" idx="4"/>
          </p:nvPr>
        </p:nvSpPr>
        <p:spPr>
          <a:xfrm>
            <a:off x="4645025" y="1444295"/>
            <a:ext cx="4041775" cy="3432506"/>
          </a:xfrm>
        </p:spPr>
        <p:txBody>
          <a:bodyPr/>
          <a:lstStyle/>
          <a:p>
            <a:pPr>
              <a:lnSpc>
                <a:spcPct val="150000"/>
              </a:lnSpc>
            </a:pPr>
            <a:r>
              <a:rPr lang="en-US" sz="2300" dirty="0" smtClean="0">
                <a:latin typeface="Arial" panose="020B0604020202020204" pitchFamily="34" charset="0"/>
                <a:cs typeface="Arial" panose="020B0604020202020204" pitchFamily="34" charset="0"/>
              </a:rPr>
              <a:t>Career Assessment and Planning</a:t>
            </a:r>
          </a:p>
          <a:p>
            <a:pPr>
              <a:lnSpc>
                <a:spcPct val="150000"/>
              </a:lnSpc>
            </a:pPr>
            <a:r>
              <a:rPr lang="en-US" sz="2300" dirty="0" smtClean="0">
                <a:latin typeface="Arial" panose="020B0604020202020204" pitchFamily="34" charset="0"/>
                <a:cs typeface="Arial" panose="020B0604020202020204" pitchFamily="34" charset="0"/>
              </a:rPr>
              <a:t>Tuition/Book Assistance</a:t>
            </a:r>
          </a:p>
          <a:p>
            <a:pPr>
              <a:lnSpc>
                <a:spcPct val="150000"/>
              </a:lnSpc>
            </a:pPr>
            <a:r>
              <a:rPr lang="en-US" sz="2300" smtClean="0">
                <a:latin typeface="Arial" panose="020B0604020202020204" pitchFamily="34" charset="0"/>
                <a:cs typeface="Arial" panose="020B0604020202020204" pitchFamily="34" charset="0"/>
              </a:rPr>
              <a:t>Support </a:t>
            </a:r>
            <a:r>
              <a:rPr lang="en-US" sz="2300" dirty="0" smtClean="0">
                <a:latin typeface="Arial" panose="020B0604020202020204" pitchFamily="34" charset="0"/>
                <a:cs typeface="Arial" panose="020B0604020202020204" pitchFamily="34" charset="0"/>
              </a:rPr>
              <a:t>Services</a:t>
            </a:r>
            <a:endParaRPr lang="en-US" sz="23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8741" y="5867400"/>
            <a:ext cx="2971800" cy="725615"/>
          </a:xfrm>
          <a:prstGeom prst="rect">
            <a:avLst/>
          </a:prstGeom>
        </p:spPr>
      </p:pic>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advClick="0" advTm="410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393284"/>
            <a:ext cx="4939259" cy="4626515"/>
          </a:xfrm>
        </p:spPr>
        <p:txBody>
          <a:bodyPr/>
          <a:lstStyle/>
          <a:p>
            <a:pPr eaLnBrk="1" hangingPunct="1">
              <a:lnSpc>
                <a:spcPct val="150000"/>
              </a:lnSpc>
              <a:buFont typeface="Wingdings" panose="05000000000000000000" pitchFamily="2" charset="2"/>
              <a:buChar char="ü"/>
            </a:pPr>
            <a:r>
              <a:rPr lang="en-US" altLang="en-US" sz="2400" dirty="0" smtClean="0">
                <a:latin typeface="Arial" panose="020B0604020202020204" pitchFamily="34" charset="0"/>
                <a:cs typeface="Arial" panose="020B0604020202020204" pitchFamily="34" charset="0"/>
              </a:rPr>
              <a:t>Resume Development</a:t>
            </a:r>
          </a:p>
          <a:p>
            <a:pPr eaLnBrk="1" hangingPunct="1">
              <a:lnSpc>
                <a:spcPct val="150000"/>
              </a:lnSpc>
              <a:buFont typeface="Wingdings" panose="05000000000000000000" pitchFamily="2" charset="2"/>
              <a:buChar char="ü"/>
            </a:pPr>
            <a:r>
              <a:rPr lang="en-US" altLang="en-US" sz="2400" dirty="0" smtClean="0">
                <a:latin typeface="Arial" panose="020B0604020202020204" pitchFamily="34" charset="0"/>
                <a:cs typeface="Arial" panose="020B0604020202020204" pitchFamily="34" charset="0"/>
              </a:rPr>
              <a:t>Career Planning</a:t>
            </a:r>
          </a:p>
          <a:p>
            <a:pPr eaLnBrk="1" hangingPunct="1">
              <a:lnSpc>
                <a:spcPct val="150000"/>
              </a:lnSpc>
              <a:buFont typeface="Wingdings" panose="05000000000000000000" pitchFamily="2" charset="2"/>
              <a:buChar char="ü"/>
            </a:pPr>
            <a:r>
              <a:rPr lang="en-US" altLang="en-US" sz="2400" dirty="0" smtClean="0">
                <a:latin typeface="Arial" panose="020B0604020202020204" pitchFamily="34" charset="0"/>
                <a:cs typeface="Arial" panose="020B0604020202020204" pitchFamily="34" charset="0"/>
              </a:rPr>
              <a:t>Workshops</a:t>
            </a:r>
          </a:p>
          <a:p>
            <a:pPr lvl="1" eaLnBrk="1" hangingPunct="1">
              <a:lnSpc>
                <a:spcPct val="150000"/>
              </a:lnSpc>
              <a:buFont typeface="Wingdings" panose="05000000000000000000" pitchFamily="2" charset="2"/>
              <a:buChar char="ü"/>
            </a:pPr>
            <a:r>
              <a:rPr lang="en-US" altLang="en-US" sz="1600" dirty="0" smtClean="0">
                <a:latin typeface="Arial" panose="020B0604020202020204" pitchFamily="34" charset="0"/>
                <a:cs typeface="Arial" panose="020B0604020202020204" pitchFamily="34" charset="0"/>
              </a:rPr>
              <a:t>Networking</a:t>
            </a:r>
          </a:p>
          <a:p>
            <a:pPr lvl="1" eaLnBrk="1" hangingPunct="1">
              <a:lnSpc>
                <a:spcPct val="150000"/>
              </a:lnSpc>
              <a:buFont typeface="Wingdings" panose="05000000000000000000" pitchFamily="2" charset="2"/>
              <a:buChar char="ü"/>
            </a:pPr>
            <a:r>
              <a:rPr lang="en-US" altLang="en-US" sz="1600" dirty="0" smtClean="0">
                <a:latin typeface="Arial" panose="020B0604020202020204" pitchFamily="34" charset="0"/>
                <a:cs typeface="Arial" panose="020B0604020202020204" pitchFamily="34" charset="0"/>
              </a:rPr>
              <a:t>Job Searching with technology</a:t>
            </a:r>
          </a:p>
          <a:p>
            <a:pPr lvl="1" eaLnBrk="1" hangingPunct="1">
              <a:lnSpc>
                <a:spcPct val="150000"/>
              </a:lnSpc>
              <a:buFont typeface="Wingdings" panose="05000000000000000000" pitchFamily="2" charset="2"/>
              <a:buChar char="ü"/>
            </a:pPr>
            <a:r>
              <a:rPr lang="en-US" altLang="en-US" sz="1600" dirty="0">
                <a:latin typeface="Arial" panose="020B0604020202020204" pitchFamily="34" charset="0"/>
                <a:cs typeface="Arial" panose="020B0604020202020204" pitchFamily="34" charset="0"/>
              </a:rPr>
              <a:t> </a:t>
            </a:r>
            <a:r>
              <a:rPr lang="en-US" altLang="en-US" sz="1600" dirty="0" smtClean="0">
                <a:latin typeface="Arial" panose="020B0604020202020204" pitchFamily="34" charset="0"/>
                <a:cs typeface="Arial" panose="020B0604020202020204" pitchFamily="34" charset="0"/>
              </a:rPr>
              <a:t>Interviewing</a:t>
            </a:r>
          </a:p>
          <a:p>
            <a:pPr lvl="1" eaLnBrk="1" hangingPunct="1">
              <a:lnSpc>
                <a:spcPct val="150000"/>
              </a:lnSpc>
              <a:buFont typeface="Wingdings" panose="05000000000000000000" pitchFamily="2" charset="2"/>
              <a:buChar char="ü"/>
            </a:pPr>
            <a:r>
              <a:rPr lang="en-US" altLang="en-US" sz="1600" dirty="0" smtClean="0">
                <a:latin typeface="Arial" panose="020B0604020202020204" pitchFamily="34" charset="0"/>
                <a:cs typeface="Arial" panose="020B0604020202020204" pitchFamily="34" charset="0"/>
              </a:rPr>
              <a:t>Your workplace skills</a:t>
            </a:r>
          </a:p>
          <a:p>
            <a:pPr marL="109537" indent="0" eaLnBrk="1" hangingPunct="1">
              <a:buNone/>
            </a:pPr>
            <a:endParaRPr lang="en-US" altLang="en-US" sz="2000" dirty="0">
              <a:latin typeface="Arial" panose="020B0604020202020204" pitchFamily="34" charset="0"/>
              <a:cs typeface="Arial" panose="020B0604020202020204" pitchFamily="34" charset="0"/>
            </a:endParaRPr>
          </a:p>
          <a:p>
            <a:pPr marL="109537" indent="0" eaLnBrk="1" hangingPunct="1">
              <a:buNone/>
            </a:pPr>
            <a:r>
              <a:rPr lang="en-US" altLang="en-US" sz="2000" b="1" dirty="0" smtClean="0">
                <a:solidFill>
                  <a:srgbClr val="002060"/>
                </a:solidFill>
                <a:latin typeface="Arial" panose="020B0604020202020204" pitchFamily="34" charset="0"/>
                <a:cs typeface="Arial" panose="020B0604020202020204" pitchFamily="34" charset="0"/>
              </a:rPr>
              <a:t>JobCenterOfWisconsin.com</a:t>
            </a:r>
            <a:endParaRPr lang="en-US" altLang="en-US" sz="2400" b="1" dirty="0" smtClean="0">
              <a:solidFill>
                <a:srgbClr val="002060"/>
              </a:solidFill>
            </a:endParaRPr>
          </a:p>
        </p:txBody>
      </p:sp>
      <p:sp>
        <p:nvSpPr>
          <p:cNvPr id="3" name="Title 2"/>
          <p:cNvSpPr>
            <a:spLocks noGrp="1"/>
          </p:cNvSpPr>
          <p:nvPr>
            <p:ph type="title"/>
          </p:nvPr>
        </p:nvSpPr>
        <p:spPr/>
        <p:txBody>
          <a:bodyPr>
            <a:noAutofit/>
          </a:bodyPr>
          <a:lstStyle/>
          <a:p>
            <a:pPr algn="ctr" eaLnBrk="1" fontAlgn="auto" hangingPunct="1">
              <a:spcAft>
                <a:spcPts val="0"/>
              </a:spcAft>
              <a:defRPr/>
            </a:pPr>
            <a:r>
              <a:rPr lang="en-US" sz="4000" dirty="0" smtClean="0">
                <a:solidFill>
                  <a:srgbClr val="00B050"/>
                </a:solidFill>
                <a:latin typeface="Arial" panose="020B0604020202020204" pitchFamily="34" charset="0"/>
                <a:cs typeface="Arial" panose="020B0604020202020204" pitchFamily="34" charset="0"/>
              </a:rPr>
              <a:t>ON-LINE </a:t>
            </a:r>
            <a:br>
              <a:rPr lang="en-US" sz="4000" dirty="0" smtClean="0">
                <a:solidFill>
                  <a:srgbClr val="00B050"/>
                </a:solidFill>
                <a:latin typeface="Arial" panose="020B0604020202020204" pitchFamily="34" charset="0"/>
                <a:cs typeface="Arial" panose="020B0604020202020204" pitchFamily="34" charset="0"/>
              </a:rPr>
            </a:br>
            <a:r>
              <a:rPr lang="en-US" sz="4000" dirty="0" smtClean="0">
                <a:solidFill>
                  <a:srgbClr val="00B050"/>
                </a:solidFill>
                <a:latin typeface="Arial" panose="020B0604020202020204" pitchFamily="34" charset="0"/>
                <a:cs typeface="Arial" panose="020B0604020202020204" pitchFamily="34" charset="0"/>
              </a:rPr>
              <a:t>JOB CENTER SERVICES</a:t>
            </a:r>
            <a:endParaRPr lang="en-US" sz="4000"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0" y="5707792"/>
            <a:ext cx="2971800" cy="725615"/>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5059" y="2362200"/>
            <a:ext cx="2381250" cy="1924050"/>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p:transition advClick="0" advTm="173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9946" y="1143000"/>
            <a:ext cx="8229600" cy="4525962"/>
          </a:xfrm>
        </p:spPr>
        <p:txBody>
          <a:bodyPr/>
          <a:lstStyle/>
          <a:p>
            <a:pPr marL="109537" indent="0">
              <a:buNone/>
            </a:pPr>
            <a:endParaRPr lang="en-US" sz="2800" dirty="0" smtClean="0">
              <a:latin typeface="Arial" panose="020B0604020202020204" pitchFamily="34" charset="0"/>
              <a:cs typeface="Arial" panose="020B0604020202020204" pitchFamily="34" charset="0"/>
            </a:endParaRPr>
          </a:p>
          <a:p>
            <a:pPr marL="109537" indent="0" algn="ctr">
              <a:buNone/>
            </a:pPr>
            <a:r>
              <a:rPr lang="en-US" sz="2800" b="1" dirty="0" smtClean="0">
                <a:solidFill>
                  <a:srgbClr val="00B050"/>
                </a:solidFill>
                <a:latin typeface="Arial" panose="020B0604020202020204" pitchFamily="34" charset="0"/>
                <a:cs typeface="Arial" panose="020B0604020202020204" pitchFamily="34" charset="0"/>
              </a:rPr>
              <a:t>Job Center of Wisconsin </a:t>
            </a:r>
            <a:endParaRPr lang="en-US" b="1" dirty="0" smtClean="0">
              <a:solidFill>
                <a:srgbClr val="00B050"/>
              </a:solidFill>
            </a:endParaRPr>
          </a:p>
          <a:p>
            <a:pPr marL="109537" indent="0">
              <a:buNone/>
            </a:pPr>
            <a:endParaRPr lang="en-US" dirty="0"/>
          </a:p>
        </p:txBody>
      </p:sp>
      <p:sp>
        <p:nvSpPr>
          <p:cNvPr id="3" name="Title 2"/>
          <p:cNvSpPr>
            <a:spLocks noGrp="1"/>
          </p:cNvSpPr>
          <p:nvPr>
            <p:ph type="title"/>
          </p:nvPr>
        </p:nvSpPr>
        <p:spPr/>
        <p:txBody>
          <a:bodyPr>
            <a:normAutofit/>
          </a:bodyPr>
          <a:lstStyle/>
          <a:p>
            <a:pPr algn="ctr"/>
            <a:r>
              <a:rPr lang="en-US" sz="2800" dirty="0" smtClean="0">
                <a:solidFill>
                  <a:srgbClr val="00B050"/>
                </a:solidFill>
                <a:latin typeface="Arial" panose="020B0604020202020204" pitchFamily="34" charset="0"/>
                <a:cs typeface="Arial" panose="020B0604020202020204" pitchFamily="34" charset="0"/>
                <a:hlinkClick r:id="rId5"/>
              </a:rPr>
              <a:t>REGISTERING ON JOB CENTER OF WISCONSIN</a:t>
            </a:r>
            <a:endParaRPr lang="en-US" sz="2800" dirty="0">
              <a:solidFill>
                <a:srgbClr val="00B05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6"/>
          <a:stretch>
            <a:fillRect/>
          </a:stretch>
        </p:blipFill>
        <p:spPr>
          <a:xfrm>
            <a:off x="2133600" y="2303546"/>
            <a:ext cx="4854054" cy="3328840"/>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5000" y="5707792"/>
            <a:ext cx="2971800" cy="725615"/>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626796214"/>
      </p:ext>
    </p:extLst>
  </p:cSld>
  <p:clrMapOvr>
    <a:masterClrMapping/>
  </p:clrMapOvr>
  <p:transition advClick="0" advTm="498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5"/>
          <a:stretch>
            <a:fillRect/>
          </a:stretch>
        </p:blipFill>
        <p:spPr>
          <a:xfrm>
            <a:off x="914400" y="2452286"/>
            <a:ext cx="7315200" cy="2942643"/>
          </a:xfrm>
          <a:prstGeom prst="rect">
            <a:avLst/>
          </a:prstGeom>
        </p:spPr>
      </p:pic>
      <p:sp>
        <p:nvSpPr>
          <p:cNvPr id="3" name="Title 2"/>
          <p:cNvSpPr>
            <a:spLocks noGrp="1"/>
          </p:cNvSpPr>
          <p:nvPr>
            <p:ph type="title"/>
          </p:nvPr>
        </p:nvSpPr>
        <p:spPr/>
        <p:txBody>
          <a:bodyPr>
            <a:noAutofit/>
          </a:bodyPr>
          <a:lstStyle/>
          <a:p>
            <a:pPr algn="ctr"/>
            <a:r>
              <a:rPr lang="en-US" sz="4000" dirty="0" smtClean="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6"/>
              </a:rPr>
              <a:t>SKILL EXPLORER</a:t>
            </a:r>
            <a:endParaRPr lang="en-US" sz="4000"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TextBox 4"/>
          <p:cNvSpPr txBox="1"/>
          <p:nvPr/>
        </p:nvSpPr>
        <p:spPr>
          <a:xfrm>
            <a:off x="990600" y="1673352"/>
            <a:ext cx="7239000" cy="523220"/>
          </a:xfrm>
          <a:prstGeom prst="rect">
            <a:avLst/>
          </a:prstGeom>
          <a:noFill/>
        </p:spPr>
        <p:txBody>
          <a:bodyPr wrap="square" rtlCol="0">
            <a:spAutoFit/>
          </a:bodyPr>
          <a:lstStyle/>
          <a:p>
            <a:pPr marL="109537" indent="0" algn="ctr">
              <a:buNone/>
            </a:pPr>
            <a:r>
              <a:rPr lang="en-US" sz="2800" b="1" dirty="0" smtClean="0">
                <a:solidFill>
                  <a:srgbClr val="00B050"/>
                </a:solidFill>
                <a:latin typeface="Arial" panose="020B0604020202020204" pitchFamily="34" charset="0"/>
              </a:rPr>
              <a:t>Re-Employment and Job Search</a:t>
            </a:r>
            <a:endParaRPr lang="en-US" sz="2800" b="1" dirty="0">
              <a:solidFill>
                <a:srgbClr val="00B050"/>
              </a:solidFill>
              <a:latin typeface="Arial" panose="020B0604020202020204" pitchFamily="34" charset="0"/>
            </a:endParaRP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5000" y="5707792"/>
            <a:ext cx="2971800" cy="725615"/>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326981730"/>
      </p:ext>
    </p:extLst>
  </p:cSld>
  <p:clrMapOvr>
    <a:masterClrMapping/>
  </p:clrMapOvr>
  <p:transition advClick="0" advTm="389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5"/>
          <a:stretch>
            <a:fillRect/>
          </a:stretch>
        </p:blipFill>
        <p:spPr>
          <a:xfrm>
            <a:off x="914400" y="2286000"/>
            <a:ext cx="7315200" cy="3074346"/>
          </a:xfrm>
          <a:prstGeom prst="rect">
            <a:avLst/>
          </a:prstGeom>
        </p:spPr>
      </p:pic>
      <p:sp>
        <p:nvSpPr>
          <p:cNvPr id="3" name="Title 2"/>
          <p:cNvSpPr>
            <a:spLocks noGrp="1"/>
          </p:cNvSpPr>
          <p:nvPr>
            <p:ph type="title"/>
          </p:nvPr>
        </p:nvSpPr>
        <p:spPr/>
        <p:txBody>
          <a:bodyPr>
            <a:normAutofit/>
          </a:bodyPr>
          <a:lstStyle/>
          <a:p>
            <a:pPr algn="ctr"/>
            <a:r>
              <a:rPr lang="en-US" sz="4000" dirty="0" smtClean="0">
                <a:solidFill>
                  <a:srgbClr val="00B050"/>
                </a:solidFill>
                <a:latin typeface="Arial" panose="020B0604020202020204" pitchFamily="34" charset="0"/>
                <a:cs typeface="Arial" panose="020B0604020202020204" pitchFamily="34" charset="0"/>
                <a:hlinkClick r:id="rId6"/>
              </a:rPr>
              <a:t>APPLYING FOR UI</a:t>
            </a:r>
            <a:endParaRPr lang="en-US" sz="4000" dirty="0">
              <a:solidFill>
                <a:srgbClr val="00B050"/>
              </a:solidFill>
              <a:latin typeface="Arial" panose="020B0604020202020204" pitchFamily="34" charset="0"/>
              <a:cs typeface="Arial" panose="020B0604020202020204" pitchFamily="34" charset="0"/>
            </a:endParaRPr>
          </a:p>
        </p:txBody>
      </p:sp>
      <p:sp>
        <p:nvSpPr>
          <p:cNvPr id="5" name="TextBox 4"/>
          <p:cNvSpPr txBox="1"/>
          <p:nvPr/>
        </p:nvSpPr>
        <p:spPr>
          <a:xfrm>
            <a:off x="457200" y="1476889"/>
            <a:ext cx="8229600" cy="461665"/>
          </a:xfrm>
          <a:prstGeom prst="rect">
            <a:avLst/>
          </a:prstGeom>
          <a:noFill/>
        </p:spPr>
        <p:txBody>
          <a:bodyPr wrap="square" rtlCol="0">
            <a:spAutoFit/>
          </a:bodyPr>
          <a:lstStyle/>
          <a:p>
            <a:pPr algn="ctr"/>
            <a:r>
              <a:rPr lang="en-US" sz="2400" b="1" dirty="0" smtClean="0">
                <a:solidFill>
                  <a:srgbClr val="00B050"/>
                </a:solidFill>
                <a:latin typeface="Arial" panose="020B0604020202020204" pitchFamily="34" charset="0"/>
              </a:rPr>
              <a:t>Navigating your Unemployment Insurance Claim</a:t>
            </a:r>
            <a:endParaRPr lang="en-US" sz="2400" b="1" dirty="0">
              <a:solidFill>
                <a:srgbClr val="00B050"/>
              </a:solidFill>
              <a:latin typeface="Arial" panose="020B0604020202020204" pitchFamily="34" charset="0"/>
            </a:endParaRP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5000" y="5707792"/>
            <a:ext cx="2971800" cy="725615"/>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24149372"/>
      </p:ext>
    </p:extLst>
  </p:cSld>
  <p:clrMapOvr>
    <a:masterClrMapping/>
  </p:clrMapOvr>
  <p:transition advClick="0" advTm="362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21669"/>
            <a:ext cx="8229600" cy="2862262"/>
          </a:xfrm>
        </p:spPr>
        <p:txBody>
          <a:bodyPr/>
          <a:lstStyle/>
          <a:p>
            <a:pPr eaLnBrk="1" hangingPunct="1">
              <a:lnSpc>
                <a:spcPct val="150000"/>
              </a:lnSpc>
            </a:pPr>
            <a:r>
              <a:rPr lang="en-US" altLang="en-US" sz="2400" dirty="0" smtClean="0">
                <a:latin typeface="Arial" panose="020B0604020202020204" pitchFamily="34" charset="0"/>
                <a:cs typeface="Arial" panose="020B0604020202020204" pitchFamily="34" charset="0"/>
              </a:rPr>
              <a:t>Review Household Budget</a:t>
            </a:r>
          </a:p>
          <a:p>
            <a:pPr eaLnBrk="1" hangingPunct="1">
              <a:lnSpc>
                <a:spcPct val="150000"/>
              </a:lnSpc>
            </a:pPr>
            <a:r>
              <a:rPr lang="en-US" altLang="en-US" sz="2400" dirty="0" smtClean="0">
                <a:latin typeface="Arial" panose="020B0604020202020204" pitchFamily="34" charset="0"/>
                <a:cs typeface="Arial" panose="020B0604020202020204" pitchFamily="34" charset="0"/>
              </a:rPr>
              <a:t>Research </a:t>
            </a:r>
            <a:r>
              <a:rPr lang="en-US" altLang="en-US" sz="2400" dirty="0" smtClean="0">
                <a:latin typeface="Arial" panose="020B0604020202020204" pitchFamily="34" charset="0"/>
                <a:cs typeface="Arial" panose="020B0604020202020204" pitchFamily="34" charset="0"/>
              </a:rPr>
              <a:t>Community Resources</a:t>
            </a:r>
          </a:p>
          <a:p>
            <a:pPr eaLnBrk="1" hangingPunct="1">
              <a:lnSpc>
                <a:spcPct val="150000"/>
              </a:lnSpc>
            </a:pPr>
            <a:r>
              <a:rPr lang="en-US" altLang="en-US" sz="2400" dirty="0" smtClean="0">
                <a:latin typeface="Arial" panose="020B0604020202020204" pitchFamily="34" charset="0"/>
                <a:cs typeface="Arial" panose="020B0604020202020204" pitchFamily="34" charset="0"/>
              </a:rPr>
              <a:t>Research Education and Training </a:t>
            </a:r>
            <a:r>
              <a:rPr lang="en-US" altLang="en-US" sz="2400" dirty="0" smtClean="0">
                <a:latin typeface="Arial" panose="020B0604020202020204" pitchFamily="34" charset="0"/>
                <a:cs typeface="Arial" panose="020B0604020202020204" pitchFamily="34" charset="0"/>
              </a:rPr>
              <a:t>Resources</a:t>
            </a:r>
            <a:endParaRPr lang="en-US" altLang="en-US" sz="2400" dirty="0">
              <a:latin typeface="Arial" panose="020B0604020202020204" pitchFamily="34" charset="0"/>
              <a:cs typeface="Arial" panose="020B0604020202020204" pitchFamily="34" charset="0"/>
            </a:endParaRPr>
          </a:p>
          <a:p>
            <a:pPr eaLnBrk="1" hangingPunct="1">
              <a:lnSpc>
                <a:spcPct val="150000"/>
              </a:lnSpc>
            </a:pPr>
            <a:r>
              <a:rPr lang="en-US" altLang="en-US" sz="2400" dirty="0">
                <a:latin typeface="Arial" panose="020B0604020202020204" pitchFamily="34" charset="0"/>
                <a:cs typeface="Arial" panose="020B0604020202020204" pitchFamily="34" charset="0"/>
              </a:rPr>
              <a:t>Research Options for Healthcare </a:t>
            </a:r>
            <a:r>
              <a:rPr lang="en-US" altLang="en-US" sz="2400" dirty="0" smtClean="0">
                <a:latin typeface="Arial" panose="020B0604020202020204" pitchFamily="34" charset="0"/>
                <a:cs typeface="Arial" panose="020B0604020202020204" pitchFamily="34" charset="0"/>
              </a:rPr>
              <a:t>Coverage</a:t>
            </a:r>
            <a:endParaRPr lang="en-US" altLang="en-US" sz="2400"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p:txBody>
          <a:bodyPr>
            <a:normAutofit/>
          </a:bodyPr>
          <a:lstStyle/>
          <a:p>
            <a:pPr algn="ctr" eaLnBrk="1" fontAlgn="auto" hangingPunct="1">
              <a:spcAft>
                <a:spcPts val="0"/>
              </a:spcAft>
              <a:defRPr/>
            </a:pPr>
            <a:r>
              <a:rPr lang="en-US" sz="4000" dirty="0" smtClean="0">
                <a:solidFill>
                  <a:srgbClr val="00B050"/>
                </a:solidFill>
                <a:latin typeface="Arial" panose="020B0604020202020204" pitchFamily="34" charset="0"/>
                <a:cs typeface="Arial" panose="020B0604020202020204" pitchFamily="34" charset="0"/>
              </a:rPr>
              <a:t>PRIOR TO YOUR LAYOFF DATE</a:t>
            </a:r>
            <a:endParaRPr lang="en-US" sz="4000" dirty="0"/>
          </a:p>
        </p:txBody>
      </p:sp>
      <p:pic>
        <p:nvPicPr>
          <p:cNvPr id="13316" name="Picture 2" descr="C:\Users\Kim\AppData\Local\Microsoft\Windows\Temporary Internet Files\Content.IE5\BAEUMOEH\MP90043049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12954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5000" y="5707792"/>
            <a:ext cx="2971800" cy="725615"/>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p:transition advClick="0" advTm="373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defRPr/>
            </a:pPr>
            <a:r>
              <a:rPr lang="en-US" sz="4000" dirty="0" smtClean="0">
                <a:solidFill>
                  <a:srgbClr val="00B050"/>
                </a:solidFill>
                <a:latin typeface="Arial" panose="020B0604020202020204" pitchFamily="34" charset="0"/>
                <a:cs typeface="Arial" panose="020B0604020202020204" pitchFamily="34" charset="0"/>
              </a:rPr>
              <a:t>HEALTHCARE COVERAGE OPTIONS</a:t>
            </a:r>
            <a:endParaRPr lang="en-US" sz="4000"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0" y="5707792"/>
            <a:ext cx="2971800" cy="725615"/>
          </a:xfrm>
          <a:prstGeom prst="rect">
            <a:avLst/>
          </a:prstGeom>
        </p:spPr>
      </p:pic>
      <p:sp>
        <p:nvSpPr>
          <p:cNvPr id="10" name="Oval 9"/>
          <p:cNvSpPr/>
          <p:nvPr/>
        </p:nvSpPr>
        <p:spPr>
          <a:xfrm>
            <a:off x="551358" y="2971800"/>
            <a:ext cx="2590800" cy="2494722"/>
          </a:xfrm>
          <a:prstGeom prst="ellipse">
            <a:avLst/>
          </a:prstGeom>
          <a:solidFill>
            <a:schemeClr val="bg2">
              <a:lumMod val="90000"/>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hlinkClick r:id="rId6"/>
              </a:rPr>
              <a:t>Badger Care Plus</a:t>
            </a:r>
            <a:endParaRPr lang="en-US" dirty="0"/>
          </a:p>
        </p:txBody>
      </p:sp>
      <p:sp>
        <p:nvSpPr>
          <p:cNvPr id="12" name="Oval 11"/>
          <p:cNvSpPr/>
          <p:nvPr/>
        </p:nvSpPr>
        <p:spPr>
          <a:xfrm>
            <a:off x="6033215" y="2852872"/>
            <a:ext cx="2653585" cy="2582727"/>
          </a:xfrm>
          <a:prstGeom prst="ellipse">
            <a:avLst/>
          </a:prstGeom>
          <a:solidFill>
            <a:srgbClr val="FFC00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hlinkClick r:id="rId7"/>
              </a:rPr>
              <a:t>The Market Place</a:t>
            </a:r>
            <a:endParaRPr lang="en-US" dirty="0"/>
          </a:p>
        </p:txBody>
      </p:sp>
      <p:sp>
        <p:nvSpPr>
          <p:cNvPr id="13" name="Oval 12"/>
          <p:cNvSpPr/>
          <p:nvPr/>
        </p:nvSpPr>
        <p:spPr>
          <a:xfrm>
            <a:off x="3142158" y="1136009"/>
            <a:ext cx="2573628" cy="2426705"/>
          </a:xfrm>
          <a:prstGeom prst="ellipse">
            <a:avLst/>
          </a:prstGeom>
          <a:solidFill>
            <a:srgbClr val="92D05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Spouse’s </a:t>
            </a:r>
            <a:r>
              <a:rPr lang="en-US" dirty="0" smtClean="0">
                <a:solidFill>
                  <a:schemeClr val="tx1"/>
                </a:solidFill>
              </a:rPr>
              <a:t>Plan</a:t>
            </a:r>
          </a:p>
          <a:p>
            <a:pPr algn="ctr"/>
            <a:r>
              <a:rPr lang="en-US" dirty="0" smtClean="0">
                <a:solidFill>
                  <a:schemeClr val="tx1"/>
                </a:solidFill>
              </a:rPr>
              <a:t>Private </a:t>
            </a:r>
            <a:r>
              <a:rPr lang="en-US" dirty="0" smtClean="0">
                <a:solidFill>
                  <a:schemeClr val="tx1"/>
                </a:solidFill>
              </a:rPr>
              <a:t>Insurance</a:t>
            </a:r>
          </a:p>
          <a:p>
            <a:pPr algn="ctr"/>
            <a:r>
              <a:rPr lang="en-US" dirty="0" smtClean="0">
                <a:solidFill>
                  <a:schemeClr val="tx1"/>
                </a:solidFill>
              </a:rPr>
              <a:t>Or </a:t>
            </a:r>
          </a:p>
          <a:p>
            <a:pPr algn="ctr"/>
            <a:r>
              <a:rPr lang="en-US" dirty="0" smtClean="0">
                <a:solidFill>
                  <a:schemeClr val="tx1"/>
                </a:solidFill>
              </a:rPr>
              <a:t>COBRA</a:t>
            </a:r>
            <a:endParaRPr lang="en-US" dirty="0">
              <a:solidFill>
                <a:schemeClr val="tx1"/>
              </a:solidFill>
            </a:endParaRPr>
          </a:p>
        </p:txBody>
      </p:sp>
      <p:pic>
        <p:nvPicPr>
          <p:cNvPr id="23" name="Audio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57358956"/>
      </p:ext>
    </p:extLst>
  </p:cSld>
  <p:clrMapOvr>
    <a:masterClrMapping/>
  </p:clrMapOvr>
  <p:transition advClick="0" advTm="940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Title">
  <a:themeElements>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DDDDD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800" b="0" i="0" u="none" strike="noStrike" cap="none" normalizeH="0" baseline="0" smtClean="0">
            <a:ln>
              <a:noFill/>
            </a:ln>
            <a:solidFill>
              <a:schemeClr val="bg1"/>
            </a:solidFill>
            <a:effectLst/>
            <a:latin typeface="Calibri" pitchFamily="34" charset="0"/>
          </a:defRPr>
        </a:defPPr>
      </a:lstStyle>
    </a:spDef>
    <a:lnDef>
      <a:spPr bwMode="auto">
        <a:xfrm>
          <a:off x="0" y="0"/>
          <a:ext cx="1" cy="1"/>
        </a:xfrm>
        <a:custGeom>
          <a:avLst/>
          <a:gdLst/>
          <a:ahLst/>
          <a:cxnLst/>
          <a:rect l="0" t="0" r="0" b="0"/>
          <a:pathLst/>
        </a:custGeom>
        <a:noFill/>
        <a:ln w="9525" cap="flat" cmpd="sng" algn="ctr">
          <a:solidFill>
            <a:srgbClr val="DDDDD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800" b="0" i="0" u="none" strike="noStrike" cap="none" normalizeH="0" baseline="0" smtClean="0">
            <a:ln>
              <a:noFill/>
            </a:ln>
            <a:solidFill>
              <a:schemeClr val="bg1"/>
            </a:solidFill>
            <a:effectLst/>
            <a:latin typeface="Calibri" pitchFamily="34"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itle">
  <a:themeElements>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DDDDD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800" b="0" i="0" u="none" strike="noStrike" cap="none" normalizeH="0" baseline="0" smtClean="0">
            <a:ln>
              <a:noFill/>
            </a:ln>
            <a:solidFill>
              <a:schemeClr val="bg1"/>
            </a:solidFill>
            <a:effectLst/>
            <a:latin typeface="Calibri" pitchFamily="34" charset="0"/>
          </a:defRPr>
        </a:defPPr>
      </a:lstStyle>
    </a:spDef>
    <a:lnDef>
      <a:spPr bwMode="auto">
        <a:xfrm>
          <a:off x="0" y="0"/>
          <a:ext cx="1" cy="1"/>
        </a:xfrm>
        <a:custGeom>
          <a:avLst/>
          <a:gdLst/>
          <a:ahLst/>
          <a:cxnLst/>
          <a:rect l="0" t="0" r="0" b="0"/>
          <a:pathLst/>
        </a:custGeom>
        <a:noFill/>
        <a:ln w="9525" cap="flat" cmpd="sng" algn="ctr">
          <a:solidFill>
            <a:srgbClr val="DDDDD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800" b="0" i="0" u="none" strike="noStrike" cap="none" normalizeH="0" baseline="0" smtClean="0">
            <a:ln>
              <a:noFill/>
            </a:ln>
            <a:solidFill>
              <a:schemeClr val="bg1"/>
            </a:solidFill>
            <a:effectLst/>
            <a:latin typeface="Calibri" pitchFamily="34"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Concourse</Template>
  <TotalTime>6997</TotalTime>
  <Words>1276</Words>
  <Application>Microsoft Office PowerPoint</Application>
  <PresentationFormat>On-screen Show (4:3)</PresentationFormat>
  <Paragraphs>174</Paragraphs>
  <Slides>13</Slides>
  <Notes>13</Notes>
  <HiddenSlides>0</HiddenSlides>
  <MMClips>13</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13</vt:i4>
      </vt:variant>
    </vt:vector>
  </HeadingPairs>
  <TitlesOfParts>
    <vt:vector size="24" baseType="lpstr">
      <vt:lpstr>Arial</vt:lpstr>
      <vt:lpstr>Calibri</vt:lpstr>
      <vt:lpstr>Lucida Sans Unicode</vt:lpstr>
      <vt:lpstr>Verdana</vt:lpstr>
      <vt:lpstr>Wingdings</vt:lpstr>
      <vt:lpstr>Wingdings 2</vt:lpstr>
      <vt:lpstr>Wingdings 3</vt:lpstr>
      <vt:lpstr>Concourse</vt:lpstr>
      <vt:lpstr>Title</vt:lpstr>
      <vt:lpstr>1_Title</vt:lpstr>
      <vt:lpstr>Image</vt:lpstr>
      <vt:lpstr>YOUR NEXT MOVE</vt:lpstr>
      <vt:lpstr>WHAT YOU WILL              TODAY</vt:lpstr>
      <vt:lpstr>WIOA DW SERVICES</vt:lpstr>
      <vt:lpstr>ON-LINE  JOB CENTER SERVICES</vt:lpstr>
      <vt:lpstr>REGISTERING ON JOB CENTER OF WISCONSIN</vt:lpstr>
      <vt:lpstr>SKILL EXPLORER</vt:lpstr>
      <vt:lpstr>APPLYING FOR UI</vt:lpstr>
      <vt:lpstr>PRIOR TO YOUR LAYOFF DATE</vt:lpstr>
      <vt:lpstr>HEALTHCARE COVERAGE OPTIONS</vt:lpstr>
      <vt:lpstr>COMMUNITY RESOURCES</vt:lpstr>
      <vt:lpstr>EDUCATION RESOURCES</vt:lpstr>
      <vt:lpstr>CAREER PLANNER  CONTACT INFORMATION</vt:lpstr>
      <vt:lpstr>NEXT STEPS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OSHKOSH AREA WORKFORCE DEVELOPMENT CENTER</dc:title>
  <dc:creator>Kim</dc:creator>
  <cp:lastModifiedBy>Ahesse</cp:lastModifiedBy>
  <cp:revision>281</cp:revision>
  <cp:lastPrinted>2019-02-16T17:44:15Z</cp:lastPrinted>
  <dcterms:created xsi:type="dcterms:W3CDTF">2014-04-07T18:49:43Z</dcterms:created>
  <dcterms:modified xsi:type="dcterms:W3CDTF">2020-04-23T22:52:13Z</dcterms:modified>
</cp:coreProperties>
</file>